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56" r:id="rId2"/>
    <p:sldId id="257" r:id="rId3"/>
    <p:sldId id="258" r:id="rId4"/>
    <p:sldId id="261" r:id="rId5"/>
    <p:sldId id="263" r:id="rId6"/>
    <p:sldId id="278" r:id="rId7"/>
    <p:sldId id="264" r:id="rId8"/>
    <p:sldId id="265" r:id="rId9"/>
    <p:sldId id="266" r:id="rId10"/>
    <p:sldId id="267" r:id="rId11"/>
    <p:sldId id="268" r:id="rId12"/>
    <p:sldId id="269" r:id="rId13"/>
    <p:sldId id="262" r:id="rId14"/>
    <p:sldId id="279" r:id="rId15"/>
    <p:sldId id="270" r:id="rId16"/>
    <p:sldId id="271" r:id="rId17"/>
    <p:sldId id="272" r:id="rId18"/>
    <p:sldId id="275" r:id="rId19"/>
    <p:sldId id="280" r:id="rId20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97" autoAdjust="0"/>
    <p:restoredTop sz="76235" autoAdjust="0"/>
  </p:normalViewPr>
  <p:slideViewPr>
    <p:cSldViewPr>
      <p:cViewPr varScale="1">
        <p:scale>
          <a:sx n="50" d="100"/>
          <a:sy n="50" d="100"/>
        </p:scale>
        <p:origin x="-5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4752A-78D0-45CE-9733-6EF7038F9556}" type="datetimeFigureOut">
              <a:rPr lang="es-ES" smtClean="0"/>
              <a:pPr/>
              <a:t>27/02/2010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076A2-E046-48D6-8B55-04B8983755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baseline="0" dirty="0" smtClean="0"/>
              <a:t>Repaso de la presentación:</a:t>
            </a:r>
          </a:p>
          <a:p>
            <a:r>
              <a:rPr lang="es-ES" baseline="0" dirty="0" smtClean="0"/>
              <a:t>1º Hablar sobre qué es open </a:t>
            </a:r>
            <a:r>
              <a:rPr lang="es-ES" baseline="0" dirty="0" err="1" smtClean="0"/>
              <a:t>atrium</a:t>
            </a:r>
            <a:endParaRPr lang="es-ES" baseline="0" dirty="0" smtClean="0"/>
          </a:p>
          <a:p>
            <a:r>
              <a:rPr lang="es-ES" baseline="0" dirty="0" smtClean="0"/>
              <a:t>2º Hablar de sus funcionalidades</a:t>
            </a:r>
          </a:p>
          <a:p>
            <a:r>
              <a:rPr lang="es-ES" baseline="0" dirty="0" smtClean="0"/>
              <a:t>3º Experiencias con Open </a:t>
            </a:r>
            <a:r>
              <a:rPr lang="es-ES" baseline="0" dirty="0" err="1" smtClean="0"/>
              <a:t>Atrium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076A2-E046-48D6-8B55-04B898375535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076A2-E046-48D6-8B55-04B898375535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Permite sincronizar con programas</a:t>
            </a:r>
            <a:r>
              <a:rPr lang="es-ES" baseline="0" dirty="0" smtClean="0"/>
              <a:t> externos como </a:t>
            </a:r>
            <a:r>
              <a:rPr lang="es-ES" baseline="0" dirty="0" err="1" smtClean="0"/>
              <a:t>iCal</a:t>
            </a:r>
            <a:endParaRPr lang="es-ES" baseline="0" dirty="0" smtClean="0"/>
          </a:p>
          <a:p>
            <a:endParaRPr lang="es-ES" baseline="0" dirty="0" smtClean="0"/>
          </a:p>
          <a:p>
            <a:r>
              <a:rPr lang="es-ES" baseline="0" dirty="0" smtClean="0"/>
              <a:t>Podemos tener eventos de un solo día o múltiples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076A2-E046-48D6-8B55-04B898375535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Es la herramienta que más utilizamos</a:t>
            </a:r>
          </a:p>
          <a:p>
            <a:endParaRPr lang="es-ES" dirty="0" smtClean="0"/>
          </a:p>
          <a:p>
            <a:r>
              <a:rPr lang="es-ES" dirty="0" smtClean="0"/>
              <a:t>Nos permite crear casos,</a:t>
            </a:r>
            <a:r>
              <a:rPr lang="es-ES" baseline="0" dirty="0" smtClean="0"/>
              <a:t> es decir cosas a realizar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076A2-E046-48D6-8B55-04B898375535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baseline="0" dirty="0" smtClean="0"/>
              <a:t>Grupo es un proyecto en general</a:t>
            </a:r>
          </a:p>
          <a:p>
            <a:endParaRPr lang="es-ES" baseline="0" dirty="0" smtClean="0"/>
          </a:p>
          <a:p>
            <a:r>
              <a:rPr lang="es-ES" baseline="0" dirty="0" smtClean="0"/>
              <a:t>Proyecto son las diferentes etapas en las que se puede dividir el grupo</a:t>
            </a:r>
          </a:p>
          <a:p>
            <a:endParaRPr lang="es-ES" baseline="0" dirty="0" smtClean="0"/>
          </a:p>
          <a:p>
            <a:r>
              <a:rPr lang="es-ES" baseline="0" dirty="0" smtClean="0"/>
              <a:t>Caso son las diferentes cosas a hacer dentro de un grupo en un proyecto determinado</a:t>
            </a:r>
          </a:p>
          <a:p>
            <a:endParaRPr lang="es-ES" baseline="0" dirty="0" smtClean="0"/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076A2-E046-48D6-8B55-04B898375535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Dentro de un</a:t>
            </a:r>
            <a:r>
              <a:rPr lang="es-ES" baseline="0" dirty="0" smtClean="0"/>
              <a:t> grupo elegimos el proyecto (subdivisión de los cases)</a:t>
            </a:r>
          </a:p>
          <a:p>
            <a:endParaRPr lang="es-ES" baseline="0" dirty="0" smtClean="0"/>
          </a:p>
          <a:p>
            <a:r>
              <a:rPr lang="es-ES" baseline="0" dirty="0" smtClean="0"/>
              <a:t>Asignación y notificación por mail al usuario.</a:t>
            </a:r>
          </a:p>
          <a:p>
            <a:endParaRPr lang="es-ES" baseline="0" dirty="0" smtClean="0"/>
          </a:p>
          <a:p>
            <a:r>
              <a:rPr lang="es-ES" baseline="0" dirty="0" smtClean="0"/>
              <a:t>Tipo de case y prioridad</a:t>
            </a:r>
          </a:p>
          <a:p>
            <a:endParaRPr lang="es-ES" baseline="0" dirty="0" smtClean="0"/>
          </a:p>
          <a:p>
            <a:r>
              <a:rPr lang="es-ES" baseline="0" dirty="0" smtClean="0"/>
              <a:t>Posibilidad de fichero adjunto. Mejor que el mail. Todos pueden acceder al case. Se puede ver el historial de cada uno de ellos en los comentarios.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076A2-E046-48D6-8B55-04B898375535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Finalmente de todas</a:t>
            </a:r>
            <a:r>
              <a:rPr lang="es-ES" baseline="0" dirty="0" smtClean="0"/>
              <a:t> las funcionalidades que he comentado, el case </a:t>
            </a:r>
            <a:r>
              <a:rPr lang="es-ES" baseline="0" dirty="0" err="1" smtClean="0"/>
              <a:t>tracker</a:t>
            </a:r>
            <a:r>
              <a:rPr lang="es-ES" baseline="0" dirty="0" smtClean="0"/>
              <a:t> es utilizado masivamente.</a:t>
            </a:r>
          </a:p>
          <a:p>
            <a:endParaRPr lang="es-ES" baseline="0" dirty="0" smtClean="0"/>
          </a:p>
          <a:p>
            <a:r>
              <a:rPr lang="es-ES" baseline="0" dirty="0" smtClean="0"/>
              <a:t>Podríamos utilizar el calendar si se integrase con Google Calendar</a:t>
            </a:r>
          </a:p>
          <a:p>
            <a:r>
              <a:rPr lang="es-ES" baseline="0" dirty="0" err="1" smtClean="0"/>
              <a:t>Shoutbox</a:t>
            </a:r>
            <a:r>
              <a:rPr lang="es-ES" baseline="0" dirty="0" smtClean="0"/>
              <a:t> podría funcionar para equipos que estén alejados</a:t>
            </a:r>
          </a:p>
          <a:p>
            <a:r>
              <a:rPr lang="es-ES" baseline="0" dirty="0" smtClean="0"/>
              <a:t>Blog y </a:t>
            </a:r>
            <a:r>
              <a:rPr lang="es-ES" baseline="0" dirty="0" err="1" smtClean="0"/>
              <a:t>Notebook</a:t>
            </a:r>
            <a:r>
              <a:rPr lang="es-ES" baseline="0" dirty="0" smtClean="0"/>
              <a:t> para </a:t>
            </a:r>
            <a:r>
              <a:rPr lang="es-ES" baseline="0" dirty="0" err="1" smtClean="0"/>
              <a:t>prooyectos</a:t>
            </a:r>
            <a:r>
              <a:rPr lang="es-ES" baseline="0" dirty="0" smtClean="0"/>
              <a:t> más </a:t>
            </a:r>
            <a:r>
              <a:rPr lang="es-ES" baseline="0" dirty="0" err="1" smtClean="0"/>
              <a:t>garndes</a:t>
            </a:r>
            <a:endParaRPr lang="es-ES" baseline="0" dirty="0" smtClean="0"/>
          </a:p>
          <a:p>
            <a:endParaRPr lang="es-ES" baseline="0" dirty="0" smtClean="0"/>
          </a:p>
          <a:p>
            <a:endParaRPr lang="es-E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Ideal </a:t>
            </a:r>
            <a:r>
              <a:rPr lang="en-US" sz="1200" dirty="0" err="1" smtClean="0">
                <a:solidFill>
                  <a:srgbClr val="000000"/>
                </a:solidFill>
                <a:latin typeface="Arial" charset="0"/>
              </a:rPr>
              <a:t>tareas</a:t>
            </a: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charset="0"/>
              </a:rPr>
              <a:t>pequeñas</a:t>
            </a: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 : </a:t>
            </a:r>
            <a:r>
              <a:rPr lang="en-US" sz="1200" dirty="0" err="1" smtClean="0">
                <a:solidFill>
                  <a:srgbClr val="000000"/>
                </a:solidFill>
                <a:latin typeface="Arial" charset="0"/>
              </a:rPr>
              <a:t>Crear</a:t>
            </a: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 cases </a:t>
            </a:r>
            <a:r>
              <a:rPr lang="en-US" sz="1200" dirty="0" err="1" smtClean="0">
                <a:solidFill>
                  <a:srgbClr val="000000"/>
                </a:solidFill>
                <a:latin typeface="Arial" charset="0"/>
              </a:rPr>
              <a:t>pequeños</a:t>
            </a: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. </a:t>
            </a:r>
            <a:r>
              <a:rPr lang="en-US" sz="1200" dirty="0" err="1" smtClean="0">
                <a:solidFill>
                  <a:srgbClr val="000000"/>
                </a:solidFill>
                <a:latin typeface="Arial" charset="0"/>
              </a:rPr>
              <a:t>Dividir</a:t>
            </a: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 la </a:t>
            </a:r>
            <a:r>
              <a:rPr lang="en-US" sz="1200" dirty="0" err="1" smtClean="0">
                <a:solidFill>
                  <a:srgbClr val="000000"/>
                </a:solidFill>
                <a:latin typeface="Arial" charset="0"/>
              </a:rPr>
              <a:t>tarea</a:t>
            </a: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 en </a:t>
            </a:r>
            <a:r>
              <a:rPr lang="en-US" sz="1200" dirty="0" err="1" smtClean="0">
                <a:solidFill>
                  <a:srgbClr val="000000"/>
                </a:solidFill>
                <a:latin typeface="Arial" charset="0"/>
              </a:rPr>
              <a:t>pasos</a:t>
            </a: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charset="0"/>
              </a:rPr>
              <a:t>pequeños</a:t>
            </a: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charset="0"/>
              </a:rPr>
              <a:t>nos</a:t>
            </a: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charset="0"/>
              </a:rPr>
              <a:t>ayuda</a:t>
            </a: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 a </a:t>
            </a:r>
            <a:r>
              <a:rPr lang="en-US" sz="1200" dirty="0" err="1" smtClean="0">
                <a:solidFill>
                  <a:srgbClr val="000000"/>
                </a:solidFill>
                <a:latin typeface="Arial" charset="0"/>
              </a:rPr>
              <a:t>aislarnos</a:t>
            </a: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 del </a:t>
            </a:r>
            <a:r>
              <a:rPr lang="en-US" sz="1200" dirty="0" err="1" smtClean="0">
                <a:solidFill>
                  <a:srgbClr val="000000"/>
                </a:solidFill>
                <a:latin typeface="Arial" charset="0"/>
              </a:rPr>
              <a:t>resto</a:t>
            </a: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.</a:t>
            </a:r>
            <a:endParaRPr lang="en-US" dirty="0" smtClean="0"/>
          </a:p>
          <a:p>
            <a:endParaRPr lang="es-ES" baseline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076A2-E046-48D6-8B55-04B898375535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sz="2700" kern="120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Activo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kern="120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Encuentra</a:t>
            </a:r>
            <a:r>
              <a:rPr lang="en-US" sz="27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700" kern="120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una</a:t>
            </a:r>
            <a:r>
              <a:rPr lang="en-US" sz="27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700" kern="120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experiencia</a:t>
            </a:r>
            <a:r>
              <a:rPr lang="en-US" sz="27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700" kern="120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muy</a:t>
            </a:r>
            <a:r>
              <a:rPr lang="en-US" sz="27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700" kern="120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positiva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kern="120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Responde</a:t>
            </a:r>
            <a:r>
              <a:rPr lang="en-US" sz="27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2700" kern="120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todos</a:t>
            </a:r>
            <a:r>
              <a:rPr lang="en-US" sz="27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los cases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kern="120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Entiende</a:t>
            </a:r>
            <a:r>
              <a:rPr lang="en-US" sz="27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el </a:t>
            </a:r>
            <a:r>
              <a:rPr lang="en-US" sz="2700" kern="120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funcionamiento</a:t>
            </a:r>
            <a:r>
              <a:rPr lang="en-US" sz="27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y la </a:t>
            </a:r>
            <a:r>
              <a:rPr lang="en-US" sz="2700" kern="120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diferenciación</a:t>
            </a:r>
            <a:r>
              <a:rPr lang="en-US" sz="27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700" kern="120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por</a:t>
            </a:r>
            <a:r>
              <a:rPr lang="en-US" sz="27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cases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sz="27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sz="2700" kern="120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Pasivo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No le </a:t>
            </a:r>
            <a:r>
              <a:rPr lang="en-US" sz="2700" kern="120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gusta</a:t>
            </a:r>
            <a:r>
              <a:rPr lang="en-US" sz="27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700" kern="120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utilizarlo</a:t>
            </a:r>
            <a:r>
              <a:rPr lang="en-US" sz="27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y </a:t>
            </a:r>
            <a:r>
              <a:rPr lang="en-US" sz="2700" kern="120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suele</a:t>
            </a:r>
            <a:r>
              <a:rPr lang="en-US" sz="27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700" kern="120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olvidar</a:t>
            </a:r>
            <a:r>
              <a:rPr lang="en-US" sz="27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700" kern="120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su</a:t>
            </a:r>
            <a:r>
              <a:rPr lang="en-US" sz="27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700" kern="120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contraseña</a:t>
            </a:r>
            <a:r>
              <a:rPr lang="en-US" sz="27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700" kern="120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rápidamente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lvl="1" indent="-34290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Si </a:t>
            </a:r>
            <a:r>
              <a:rPr lang="en-US" sz="2700" kern="120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alguna</a:t>
            </a:r>
            <a:r>
              <a:rPr lang="en-US" sz="27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700" kern="120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vez</a:t>
            </a:r>
            <a:r>
              <a:rPr lang="en-US" sz="27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700" kern="120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envía</a:t>
            </a:r>
            <a:r>
              <a:rPr lang="en-US" sz="27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700" kern="120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algún</a:t>
            </a:r>
            <a:r>
              <a:rPr lang="en-US" sz="27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700" kern="120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documento</a:t>
            </a:r>
            <a:r>
              <a:rPr lang="en-US" sz="27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lo </a:t>
            </a:r>
            <a:r>
              <a:rPr lang="en-US" sz="2700" kern="120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añade</a:t>
            </a:r>
            <a:r>
              <a:rPr lang="en-US" sz="27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700" kern="120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todo</a:t>
            </a:r>
            <a:r>
              <a:rPr lang="en-US" sz="27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en un case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076A2-E046-48D6-8B55-04B898375535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2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Bug Tracker : </a:t>
            </a:r>
            <a:r>
              <a:rPr lang="en-US" sz="1200" kern="120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Una</a:t>
            </a:r>
            <a:r>
              <a:rPr lang="en-US" sz="12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vez</a:t>
            </a:r>
            <a:r>
              <a:rPr lang="en-US" sz="12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realizado</a:t>
            </a:r>
            <a:r>
              <a:rPr lang="en-US" sz="12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el </a:t>
            </a:r>
            <a:r>
              <a:rPr lang="en-US" sz="1200" kern="120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proyecto</a:t>
            </a:r>
            <a:r>
              <a:rPr lang="en-US" sz="12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, el </a:t>
            </a:r>
            <a:r>
              <a:rPr lang="en-US" sz="1200" kern="120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cliente</a:t>
            </a:r>
            <a:r>
              <a:rPr lang="en-US" sz="12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añade</a:t>
            </a:r>
            <a:r>
              <a:rPr lang="en-US" sz="12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los bugs </a:t>
            </a:r>
            <a:r>
              <a:rPr lang="en-US" sz="1200" kern="120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que</a:t>
            </a:r>
            <a:r>
              <a:rPr lang="en-US" sz="12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va</a:t>
            </a:r>
            <a:r>
              <a:rPr lang="en-US" sz="12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encontrando</a:t>
            </a:r>
            <a:endParaRPr lang="en-US" sz="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sz="1200" kern="1200" dirty="0" smtClean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2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Case Tracker : </a:t>
            </a:r>
            <a:r>
              <a:rPr lang="en-US" sz="1200" kern="120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Intercambio</a:t>
            </a:r>
            <a:r>
              <a:rPr lang="en-US" sz="12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continuo de </a:t>
            </a:r>
            <a:r>
              <a:rPr lang="en-US" sz="1200" kern="120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información</a:t>
            </a:r>
            <a:r>
              <a:rPr lang="en-US" sz="12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desde</a:t>
            </a:r>
            <a:r>
              <a:rPr lang="en-US" sz="12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el </a:t>
            </a:r>
            <a:r>
              <a:rPr lang="en-US" sz="1200" kern="120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inicio</a:t>
            </a:r>
            <a:r>
              <a:rPr lang="en-US" sz="12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del </a:t>
            </a:r>
            <a:r>
              <a:rPr lang="en-US" sz="1200" kern="120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proyecto</a:t>
            </a:r>
            <a:r>
              <a:rPr lang="en-US" sz="12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=&gt; </a:t>
            </a:r>
            <a:r>
              <a:rPr lang="en-US" sz="1200" kern="120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metodologías</a:t>
            </a:r>
            <a:r>
              <a:rPr lang="en-US" sz="12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ágiles</a:t>
            </a:r>
            <a:endParaRPr lang="en-US" sz="1200" kern="1200" dirty="0" smtClean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076A2-E046-48D6-8B55-04B898375535}" type="slidenum">
              <a:rPr lang="es-ES" smtClean="0"/>
              <a:pPr/>
              <a:t>17</a:t>
            </a:fld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1º. Entramos como </a:t>
            </a:r>
            <a:r>
              <a:rPr lang="es-ES" dirty="0" err="1" smtClean="0"/>
              <a:t>Siddharta</a:t>
            </a:r>
            <a:endParaRPr lang="es-ES" dirty="0" smtClean="0"/>
          </a:p>
          <a:p>
            <a:r>
              <a:rPr lang="es-ES" dirty="0" smtClean="0"/>
              <a:t>2º. Modificamos el </a:t>
            </a:r>
            <a:r>
              <a:rPr lang="es-ES" dirty="0" err="1" smtClean="0"/>
              <a:t>dashboard</a:t>
            </a:r>
            <a:r>
              <a:rPr lang="es-ES" dirty="0" smtClean="0"/>
              <a:t>:</a:t>
            </a:r>
          </a:p>
          <a:p>
            <a:r>
              <a:rPr lang="es-ES" dirty="0" smtClean="0"/>
              <a:t>	Cambiamos</a:t>
            </a:r>
            <a:r>
              <a:rPr lang="es-ES" baseline="0" dirty="0" smtClean="0"/>
              <a:t> cómo se muestra (</a:t>
            </a:r>
            <a:r>
              <a:rPr lang="es-ES" baseline="0" dirty="0" err="1" smtClean="0"/>
              <a:t>columns</a:t>
            </a:r>
            <a:r>
              <a:rPr lang="es-ES" baseline="0" dirty="0" smtClean="0"/>
              <a:t>)</a:t>
            </a:r>
          </a:p>
          <a:p>
            <a:r>
              <a:rPr lang="es-ES" baseline="0" dirty="0" smtClean="0"/>
              <a:t>	Añadimos el </a:t>
            </a:r>
            <a:r>
              <a:rPr lang="es-ES" baseline="0" dirty="0" err="1" smtClean="0"/>
              <a:t>lastest</a:t>
            </a:r>
            <a:r>
              <a:rPr lang="es-ES" baseline="0" dirty="0" smtClean="0"/>
              <a:t> cases</a:t>
            </a:r>
          </a:p>
          <a:p>
            <a:r>
              <a:rPr lang="es-ES" baseline="0" dirty="0" smtClean="0"/>
              <a:t>	Quitamos algún bloque</a:t>
            </a:r>
          </a:p>
          <a:p>
            <a:r>
              <a:rPr lang="es-ES" baseline="0" dirty="0" smtClean="0"/>
              <a:t>3º. Creamos un nuevo grupo (Beta Project)</a:t>
            </a:r>
          </a:p>
          <a:p>
            <a:r>
              <a:rPr lang="es-ES" baseline="0" dirty="0" smtClean="0"/>
              <a:t>4º. </a:t>
            </a:r>
            <a:r>
              <a:rPr lang="es-ES" baseline="0" dirty="0" err="1" smtClean="0"/>
              <a:t>Settings</a:t>
            </a:r>
            <a:r>
              <a:rPr lang="es-ES" baseline="0" dirty="0" smtClean="0"/>
              <a:t> del nuevo grupo creado (añadimos todas las </a:t>
            </a:r>
            <a:r>
              <a:rPr lang="es-ES" baseline="0" dirty="0" err="1" smtClean="0"/>
              <a:t>features</a:t>
            </a:r>
            <a:r>
              <a:rPr lang="es-ES" baseline="0" dirty="0" smtClean="0"/>
              <a:t> + Cambiar el fondo)</a:t>
            </a:r>
          </a:p>
          <a:p>
            <a:r>
              <a:rPr lang="es-ES" baseline="0" dirty="0" smtClean="0"/>
              <a:t>5º. Asignamos un usuario (Luis Rivas) que es sólo autenticado</a:t>
            </a:r>
          </a:p>
          <a:p>
            <a:r>
              <a:rPr lang="es-ES" baseline="0" dirty="0" smtClean="0"/>
              <a:t>5º. Modificamos el </a:t>
            </a:r>
            <a:r>
              <a:rPr lang="es-ES" baseline="0" dirty="0" err="1" smtClean="0"/>
              <a:t>dashboard</a:t>
            </a:r>
            <a:r>
              <a:rPr lang="es-ES" baseline="0" dirty="0" smtClean="0"/>
              <a:t> del grupo</a:t>
            </a:r>
          </a:p>
          <a:p>
            <a:r>
              <a:rPr lang="es-ES" baseline="0" dirty="0" smtClean="0"/>
              <a:t>	Quitamos el </a:t>
            </a:r>
            <a:r>
              <a:rPr lang="es-ES" baseline="0" dirty="0" err="1" smtClean="0"/>
              <a:t>welcome</a:t>
            </a:r>
            <a:endParaRPr lang="es-ES" baseline="0" dirty="0" smtClean="0"/>
          </a:p>
          <a:p>
            <a:r>
              <a:rPr lang="es-ES" baseline="0" dirty="0" smtClean="0"/>
              <a:t>	Añadimos el bloque My Cases</a:t>
            </a:r>
          </a:p>
          <a:p>
            <a:r>
              <a:rPr lang="es-ES" baseline="0" dirty="0" smtClean="0"/>
              <a:t>6º. En el bloque creamos una nueva </a:t>
            </a:r>
            <a:r>
              <a:rPr lang="es-ES" baseline="0" dirty="0" err="1" smtClean="0"/>
              <a:t>entry</a:t>
            </a:r>
            <a:endParaRPr lang="es-ES" baseline="0" dirty="0" smtClean="0"/>
          </a:p>
          <a:p>
            <a:r>
              <a:rPr lang="es-ES" baseline="0" dirty="0" smtClean="0"/>
              <a:t>7º. En el </a:t>
            </a:r>
            <a:r>
              <a:rPr lang="es-ES" baseline="0" dirty="0" err="1" smtClean="0"/>
              <a:t>notebook</a:t>
            </a:r>
            <a:r>
              <a:rPr lang="es-ES" baseline="0" dirty="0" smtClean="0"/>
              <a:t> creamos una nueva página “Manual”</a:t>
            </a:r>
          </a:p>
          <a:p>
            <a:r>
              <a:rPr lang="es-ES" baseline="0" dirty="0" smtClean="0"/>
              <a:t>8º. En el </a:t>
            </a:r>
            <a:r>
              <a:rPr lang="es-ES" baseline="0" dirty="0" err="1" smtClean="0"/>
              <a:t>Shoutbox</a:t>
            </a:r>
            <a:r>
              <a:rPr lang="es-ES" baseline="0" dirty="0" smtClean="0"/>
              <a:t> envío un mensaje</a:t>
            </a:r>
          </a:p>
          <a:p>
            <a:r>
              <a:rPr lang="es-ES" baseline="0" dirty="0" smtClean="0"/>
              <a:t>9º. Creo un </a:t>
            </a:r>
            <a:r>
              <a:rPr lang="es-ES" baseline="0" dirty="0" err="1" smtClean="0"/>
              <a:t>event</a:t>
            </a:r>
            <a:r>
              <a:rPr lang="es-ES" baseline="0" dirty="0" smtClean="0"/>
              <a:t> en el calendar (</a:t>
            </a:r>
            <a:r>
              <a:rPr lang="es-ES" baseline="0" dirty="0" err="1" smtClean="0"/>
              <a:t>Drupal</a:t>
            </a:r>
            <a:r>
              <a:rPr lang="es-ES" baseline="0" dirty="0" smtClean="0"/>
              <a:t> Camp)</a:t>
            </a:r>
          </a:p>
          <a:p>
            <a:r>
              <a:rPr lang="es-ES" baseline="0" dirty="0" smtClean="0"/>
              <a:t>10º. </a:t>
            </a:r>
            <a:r>
              <a:rPr lang="es-ES" baseline="0" dirty="0" err="1" smtClean="0"/>
              <a:t>Casetracker</a:t>
            </a:r>
            <a:r>
              <a:rPr lang="es-ES" baseline="0" dirty="0" smtClean="0"/>
              <a:t>:</a:t>
            </a:r>
          </a:p>
          <a:p>
            <a:r>
              <a:rPr lang="es-ES" baseline="0" dirty="0" smtClean="0"/>
              <a:t>	- Creamos dos grupos (Instalación)</a:t>
            </a:r>
          </a:p>
          <a:p>
            <a:r>
              <a:rPr lang="es-ES" baseline="0" dirty="0" smtClean="0"/>
              <a:t>	- Creamos dos cases (Instalación básica)</a:t>
            </a:r>
          </a:p>
          <a:p>
            <a:r>
              <a:rPr lang="es-ES" baseline="0" dirty="0" smtClean="0"/>
              <a:t>	- </a:t>
            </a:r>
            <a:r>
              <a:rPr lang="es-ES" baseline="0" dirty="0" err="1" smtClean="0"/>
              <a:t>Logout</a:t>
            </a:r>
            <a:r>
              <a:rPr lang="es-ES" baseline="0" dirty="0" smtClean="0"/>
              <a:t> + </a:t>
            </a:r>
            <a:r>
              <a:rPr lang="es-ES" baseline="0" dirty="0" err="1" smtClean="0"/>
              <a:t>Login</a:t>
            </a:r>
            <a:r>
              <a:rPr lang="es-ES" baseline="0" dirty="0" smtClean="0"/>
              <a:t> Luis Rivas</a:t>
            </a:r>
          </a:p>
          <a:p>
            <a:r>
              <a:rPr lang="es-ES" baseline="0" dirty="0" smtClean="0"/>
              <a:t>	- Vemos el resumen de todo lo introducido</a:t>
            </a:r>
          </a:p>
          <a:p>
            <a:r>
              <a:rPr lang="es-ES" baseline="0" dirty="0" smtClean="0"/>
              <a:t>	- Vemos el mensaje del </a:t>
            </a:r>
            <a:r>
              <a:rPr lang="es-ES" baseline="0" dirty="0" err="1" smtClean="0"/>
              <a:t>shoutbox</a:t>
            </a:r>
            <a:r>
              <a:rPr lang="es-ES" baseline="0" dirty="0" smtClean="0"/>
              <a:t> y respondemos</a:t>
            </a:r>
          </a:p>
          <a:p>
            <a:r>
              <a:rPr lang="es-ES" baseline="0" dirty="0" smtClean="0"/>
              <a:t>	- Vamos al case </a:t>
            </a:r>
            <a:r>
              <a:rPr lang="es-ES" baseline="0" dirty="0" err="1" smtClean="0"/>
              <a:t>tracker</a:t>
            </a:r>
            <a:r>
              <a:rPr lang="es-ES" baseline="0" dirty="0" smtClean="0"/>
              <a:t>, respondemos y notificamos</a:t>
            </a:r>
          </a:p>
          <a:p>
            <a:r>
              <a:rPr lang="es-ES" baseline="0" dirty="0" smtClean="0"/>
              <a:t>	</a:t>
            </a:r>
            <a:r>
              <a:rPr lang="es-ES" baseline="0" smtClean="0"/>
              <a:t>- Cierro case.</a:t>
            </a:r>
            <a:endParaRPr lang="es-ES" baseline="0" dirty="0" smtClean="0"/>
          </a:p>
          <a:p>
            <a:endParaRPr lang="es-ES" baseline="0" dirty="0" smtClean="0"/>
          </a:p>
          <a:p>
            <a:endParaRPr lang="es-ES" baseline="0" dirty="0" smtClean="0"/>
          </a:p>
          <a:p>
            <a:endParaRPr lang="es-ES" baseline="0" dirty="0" smtClean="0"/>
          </a:p>
          <a:p>
            <a:endParaRPr lang="es-ES" baseline="0" dirty="0" smtClean="0"/>
          </a:p>
          <a:p>
            <a:endParaRPr lang="es-ES" baseline="0" dirty="0" smtClean="0"/>
          </a:p>
          <a:p>
            <a:endParaRPr lang="es-ES" baseline="0" dirty="0" smtClean="0"/>
          </a:p>
          <a:p>
            <a:endParaRPr lang="es-ES" baseline="0" dirty="0" smtClean="0"/>
          </a:p>
          <a:p>
            <a:endParaRPr lang="es-ES" baseline="0" dirty="0" smtClean="0"/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076A2-E046-48D6-8B55-04B898375535}" type="slidenum">
              <a:rPr lang="es-ES" smtClean="0"/>
              <a:pPr/>
              <a:t>19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¿Qué es open </a:t>
            </a:r>
            <a:r>
              <a:rPr lang="es-ES" dirty="0" err="1" smtClean="0"/>
              <a:t>atrium</a:t>
            </a:r>
            <a:r>
              <a:rPr lang="es-ES" dirty="0" smtClean="0"/>
              <a:t>?</a:t>
            </a:r>
          </a:p>
          <a:p>
            <a:r>
              <a:rPr lang="es-ES" dirty="0" smtClean="0"/>
              <a:t>Intranet</a:t>
            </a:r>
            <a:r>
              <a:rPr lang="es-ES" baseline="0" dirty="0" smtClean="0"/>
              <a:t> para la gestión de proyectos (remarcar gestión de proyectos)</a:t>
            </a:r>
          </a:p>
          <a:p>
            <a:endParaRPr lang="es-ES" baseline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076A2-E046-48D6-8B55-04B898375535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La razón de la presentación en la </a:t>
            </a:r>
            <a:r>
              <a:rPr lang="es-ES" dirty="0" err="1" smtClean="0"/>
              <a:t>Drupal</a:t>
            </a:r>
            <a:r>
              <a:rPr lang="es-ES" dirty="0" smtClean="0"/>
              <a:t> Camp</a:t>
            </a:r>
          </a:p>
          <a:p>
            <a:r>
              <a:rPr lang="es-ES" dirty="0" smtClean="0"/>
              <a:t>Es una distribución, que es un </a:t>
            </a:r>
            <a:r>
              <a:rPr lang="es-ES" dirty="0" err="1" smtClean="0"/>
              <a:t>Drupal</a:t>
            </a:r>
            <a:r>
              <a:rPr lang="es-ES" dirty="0" smtClean="0"/>
              <a:t> empaquetado</a:t>
            </a:r>
          </a:p>
          <a:p>
            <a:r>
              <a:rPr lang="es-ES" dirty="0" smtClean="0"/>
              <a:t>Hablar</a:t>
            </a:r>
            <a:r>
              <a:rPr lang="es-ES" baseline="0" dirty="0" smtClean="0"/>
              <a:t> de </a:t>
            </a:r>
            <a:r>
              <a:rPr lang="es-ES" baseline="0" dirty="0" err="1" smtClean="0"/>
              <a:t>Development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Seed</a:t>
            </a:r>
            <a:endParaRPr lang="es-ES" baseline="0" dirty="0" smtClean="0"/>
          </a:p>
          <a:p>
            <a:endParaRPr lang="es-ES" baseline="0" dirty="0" smtClean="0"/>
          </a:p>
          <a:p>
            <a:r>
              <a:rPr lang="es-ES" baseline="0" dirty="0" err="1" smtClean="0"/>
              <a:t>Drupal</a:t>
            </a:r>
            <a:r>
              <a:rPr lang="es-ES" baseline="0" dirty="0" smtClean="0"/>
              <a:t> </a:t>
            </a:r>
            <a:r>
              <a:rPr lang="es-ES" baseline="0" dirty="0" err="1" smtClean="0"/>
              <a:t>Core</a:t>
            </a:r>
            <a:r>
              <a:rPr lang="es-ES" baseline="0" dirty="0" smtClean="0"/>
              <a:t> =&gt; </a:t>
            </a:r>
            <a:r>
              <a:rPr lang="es-ES" baseline="0" dirty="0" err="1" smtClean="0"/>
              <a:t>Drupal</a:t>
            </a:r>
            <a:r>
              <a:rPr lang="es-ES" baseline="0" dirty="0" smtClean="0"/>
              <a:t> 6</a:t>
            </a:r>
          </a:p>
          <a:p>
            <a:r>
              <a:rPr lang="es-ES" baseline="0" dirty="0" err="1" smtClean="0"/>
              <a:t>Drupal</a:t>
            </a:r>
            <a:r>
              <a:rPr lang="es-ES" baseline="0" dirty="0" smtClean="0"/>
              <a:t> </a:t>
            </a:r>
            <a:r>
              <a:rPr lang="es-ES" baseline="0" dirty="0" err="1" smtClean="0"/>
              <a:t>Contrib</a:t>
            </a:r>
            <a:r>
              <a:rPr lang="es-ES" baseline="0" dirty="0" smtClean="0"/>
              <a:t> =&gt; CCK, </a:t>
            </a:r>
            <a:r>
              <a:rPr lang="es-ES" baseline="0" dirty="0" err="1" smtClean="0"/>
              <a:t>Views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Organic</a:t>
            </a:r>
            <a:r>
              <a:rPr lang="es-ES" baseline="0" dirty="0" smtClean="0"/>
              <a:t> </a:t>
            </a:r>
            <a:r>
              <a:rPr lang="es-ES" baseline="0" dirty="0" err="1" smtClean="0"/>
              <a:t>Groups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etc</a:t>
            </a:r>
            <a:r>
              <a:rPr lang="es-ES" baseline="0" dirty="0" smtClean="0"/>
              <a:t> (investigar esto)</a:t>
            </a:r>
          </a:p>
          <a:p>
            <a:r>
              <a:rPr lang="es-ES" baseline="0" dirty="0" smtClean="0"/>
              <a:t>Módulos hechos a medida =&gt; Adaptaciones de algunos módulos y otros propios</a:t>
            </a:r>
          </a:p>
          <a:p>
            <a:r>
              <a:rPr lang="es-ES" baseline="0" dirty="0" smtClean="0"/>
              <a:t>Buen diseño gráfico y usabilidad =&gt; Importancia de la usabilidad y de la amabilidad del diseño gráfico (que feo que es Garland!) Aunque tenemos algunos problemas de utilización en general su usabilidad es muy grande. Ya hablaremos porqué (clientes lo usan!)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076A2-E046-48D6-8B55-04B898375535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Hablar de la instalación. En principio es igual que con </a:t>
            </a:r>
            <a:r>
              <a:rPr lang="es-ES" dirty="0" err="1" smtClean="0"/>
              <a:t>Drupal</a:t>
            </a:r>
            <a:r>
              <a:rPr lang="es-ES" dirty="0" smtClean="0"/>
              <a:t> solo que al principio eliges si instalar un </a:t>
            </a:r>
            <a:r>
              <a:rPr lang="es-ES" dirty="0" err="1" smtClean="0"/>
              <a:t>Drupal</a:t>
            </a:r>
            <a:r>
              <a:rPr lang="es-ES" dirty="0" smtClean="0"/>
              <a:t> simple</a:t>
            </a:r>
            <a:r>
              <a:rPr lang="es-ES" baseline="0" dirty="0" smtClean="0"/>
              <a:t> o la distribución Open </a:t>
            </a:r>
            <a:r>
              <a:rPr lang="es-ES" baseline="0" dirty="0" err="1" smtClean="0"/>
              <a:t>Atrium</a:t>
            </a:r>
            <a:r>
              <a:rPr lang="es-ES" baseline="0" dirty="0" smtClean="0"/>
              <a:t>. He tenido bastantes problemas de instalación (sobretodo al tema de memoria)</a:t>
            </a:r>
          </a:p>
          <a:p>
            <a:endParaRPr lang="es-ES" baseline="0" dirty="0" smtClean="0"/>
          </a:p>
          <a:p>
            <a:r>
              <a:rPr lang="es-ES" baseline="0" dirty="0" smtClean="0"/>
              <a:t>Versión en varios idiomas (español y catalán más o menos al 50%). Comentar que si queremos colaborar en la traducción, ahí está la dirección.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076A2-E046-48D6-8B55-04B898375535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aseline="0" dirty="0" smtClean="0"/>
              <a:t>Una vez está instalado debemos crear los grupos –públicos o privados- y proyectos (explicar diferencias)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aseline="0" dirty="0" smtClean="0"/>
              <a:t>Hemos de crear usuarios y asignarlos a grupos.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aseline="0" dirty="0" smtClean="0"/>
              <a:t>Usuarios pueden estar en muchos grupos con diferentes roles (por defecto </a:t>
            </a:r>
            <a:r>
              <a:rPr lang="es-ES" baseline="0" dirty="0" err="1" smtClean="0"/>
              <a:t>admin</a:t>
            </a:r>
            <a:r>
              <a:rPr lang="es-ES" baseline="0" dirty="0" smtClean="0"/>
              <a:t> o manager)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aseline="0" dirty="0" err="1" smtClean="0"/>
              <a:t>Admin</a:t>
            </a:r>
            <a:r>
              <a:rPr lang="es-ES" baseline="0" dirty="0" smtClean="0"/>
              <a:t> =&gt; Puede crear nuevos grupos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aseline="0" dirty="0" smtClean="0"/>
              <a:t>Manager =&gt; Puede actuar dentro del grupo asignado + crear nuevos miembros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aseline="0" dirty="0" smtClean="0"/>
              <a:t>Manager =&gt; Puede actuar dentro del grupo asignado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dirty="0" smtClean="0"/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076A2-E046-48D6-8B55-04B898375535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Funcionalidades básicas de Open </a:t>
            </a:r>
            <a:r>
              <a:rPr lang="es-ES" dirty="0" err="1" smtClean="0"/>
              <a:t>Atrium</a:t>
            </a:r>
            <a:endParaRPr lang="es-ES" dirty="0" smtClean="0"/>
          </a:p>
          <a:p>
            <a:r>
              <a:rPr lang="es-ES" dirty="0" smtClean="0"/>
              <a:t>Después hablaremos con más calma de cada una de ellas</a:t>
            </a:r>
          </a:p>
          <a:p>
            <a:r>
              <a:rPr lang="es-ES" dirty="0" smtClean="0"/>
              <a:t>A primera vista realmente ofrece un</a:t>
            </a:r>
            <a:r>
              <a:rPr lang="es-ES" baseline="0" dirty="0" smtClean="0"/>
              <a:t> paquete muy muy completo. </a:t>
            </a:r>
            <a:r>
              <a:rPr lang="es-ES" baseline="0" dirty="0" err="1" smtClean="0"/>
              <a:t>Óbviamente</a:t>
            </a:r>
            <a:r>
              <a:rPr lang="es-ES" baseline="0" dirty="0" smtClean="0"/>
              <a:t> hay muchas cosas que algunas organizaciones podrían necesitar pero si nos sabemos adaptar puede ser una gran solución.</a:t>
            </a:r>
          </a:p>
          <a:p>
            <a:r>
              <a:rPr lang="es-ES" baseline="0" dirty="0" smtClean="0"/>
              <a:t>En Atenea </a:t>
            </a:r>
            <a:r>
              <a:rPr lang="es-ES" baseline="0" dirty="0" err="1" smtClean="0"/>
              <a:t>tech</a:t>
            </a:r>
            <a:r>
              <a:rPr lang="es-ES" baseline="0" dirty="0" smtClean="0"/>
              <a:t>, y tal como señalo en negrita, básicamente lo único que utilizamos es el Case </a:t>
            </a:r>
            <a:r>
              <a:rPr lang="es-ES" baseline="0" dirty="0" err="1" smtClean="0"/>
              <a:t>Tracker</a:t>
            </a:r>
            <a:r>
              <a:rPr lang="es-ES" baseline="0" dirty="0" smtClean="0"/>
              <a:t>. Depende de cada uno.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076A2-E046-48D6-8B55-04B898375535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Se trata de </a:t>
            </a:r>
            <a:r>
              <a:rPr lang="es-ES" dirty="0" err="1" smtClean="0"/>
              <a:t>miniwidgets</a:t>
            </a:r>
            <a:r>
              <a:rPr lang="es-ES" dirty="0" smtClean="0"/>
              <a:t> con información sobre</a:t>
            </a:r>
            <a:r>
              <a:rPr lang="es-ES" baseline="0" dirty="0" smtClean="0"/>
              <a:t> el proyecto. </a:t>
            </a:r>
          </a:p>
          <a:p>
            <a:endParaRPr lang="es-ES" baseline="0" dirty="0" smtClean="0"/>
          </a:p>
          <a:p>
            <a:r>
              <a:rPr lang="es-ES" baseline="0" dirty="0" smtClean="0"/>
              <a:t>Podemos posicionar las cosas en diferentes sitios, como si fuera el </a:t>
            </a:r>
            <a:r>
              <a:rPr lang="es-ES" baseline="0" dirty="0" err="1" smtClean="0"/>
              <a:t>igoogle</a:t>
            </a:r>
            <a:r>
              <a:rPr lang="es-ES" baseline="0" dirty="0" smtClean="0"/>
              <a:t>.</a:t>
            </a:r>
          </a:p>
          <a:p>
            <a:endParaRPr lang="es-ES" baseline="0" dirty="0" smtClean="0"/>
          </a:p>
          <a:p>
            <a:r>
              <a:rPr lang="es-ES" baseline="0" dirty="0" smtClean="0"/>
              <a:t>Se pueden añadir mensajes.</a:t>
            </a:r>
          </a:p>
          <a:p>
            <a:endParaRPr lang="es-ES" baseline="0" dirty="0" smtClean="0"/>
          </a:p>
          <a:p>
            <a:r>
              <a:rPr lang="es-ES" baseline="0" dirty="0" smtClean="0"/>
              <a:t>Tenemos un </a:t>
            </a:r>
            <a:r>
              <a:rPr lang="es-ES" baseline="0" dirty="0" err="1" smtClean="0"/>
              <a:t>dashboard</a:t>
            </a:r>
            <a:r>
              <a:rPr lang="es-ES" baseline="0" dirty="0" smtClean="0"/>
              <a:t> general y uno para cada proyecto.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076A2-E046-48D6-8B55-04B898375535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Blog clásico</a:t>
            </a:r>
            <a:r>
              <a:rPr lang="es-ES" baseline="0" dirty="0" smtClean="0"/>
              <a:t> por </a:t>
            </a:r>
            <a:r>
              <a:rPr lang="es-ES" baseline="0" dirty="0" err="1" smtClean="0"/>
              <a:t>cda</a:t>
            </a:r>
            <a:r>
              <a:rPr lang="es-ES" baseline="0" dirty="0" smtClean="0"/>
              <a:t> grupo.</a:t>
            </a:r>
          </a:p>
          <a:p>
            <a:endParaRPr lang="es-ES" baseline="0" dirty="0" smtClean="0"/>
          </a:p>
          <a:p>
            <a:r>
              <a:rPr lang="es-ES" baseline="0" dirty="0" smtClean="0"/>
              <a:t>Puede ser útil para explicar información general sobre el proyecto.</a:t>
            </a:r>
          </a:p>
          <a:p>
            <a:endParaRPr lang="es-ES" baseline="0" dirty="0" smtClean="0"/>
          </a:p>
          <a:p>
            <a:r>
              <a:rPr lang="es-ES" baseline="0" dirty="0" smtClean="0"/>
              <a:t>Yo nunca lo he llegado a utilizar.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076A2-E046-48D6-8B55-04B898375535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Yo le veo dos aplicaciones claras:</a:t>
            </a:r>
          </a:p>
          <a:p>
            <a:endParaRPr lang="es-ES" dirty="0" smtClean="0"/>
          </a:p>
          <a:p>
            <a:pPr marL="228600" indent="-228600">
              <a:buAutoNum type="arabicPeriod"/>
            </a:pPr>
            <a:r>
              <a:rPr lang="es-ES" dirty="0" smtClean="0"/>
              <a:t>Tener las especificaciones del proyecto y</a:t>
            </a:r>
            <a:r>
              <a:rPr lang="es-ES" baseline="0" dirty="0" smtClean="0"/>
              <a:t> poder ir actualizando la última versión (quién no se ha perdido con el tema de las versiones alguna vez)</a:t>
            </a:r>
          </a:p>
          <a:p>
            <a:pPr marL="228600" indent="-228600">
              <a:buAutoNum type="arabicPeriod"/>
            </a:pPr>
            <a:endParaRPr lang="es-ES" baseline="0" dirty="0" smtClean="0"/>
          </a:p>
          <a:p>
            <a:pPr marL="228600" indent="-228600">
              <a:buAutoNum type="arabicPeriod"/>
            </a:pPr>
            <a:r>
              <a:rPr lang="es-ES" baseline="0" dirty="0" smtClean="0"/>
              <a:t>Crear un manual que posteriormente se podrá imprimir o exportar. Trabajo que se realiza para el cliente final.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076A2-E046-48D6-8B55-04B898375535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5182386"/>
            <a:ext cx="1016787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762000" y="1947335"/>
            <a:ext cx="8636000" cy="2033068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53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762000" y="4012897"/>
            <a:ext cx="8636000" cy="1333004"/>
          </a:xfrm>
        </p:spPr>
        <p:txBody>
          <a:bodyPr lIns="50799" rIns="50799"/>
          <a:lstStyle>
            <a:lvl1pPr marL="0" marR="71119" indent="0" algn="r">
              <a:buNone/>
              <a:defRPr>
                <a:solidFill>
                  <a:schemeClr val="tx2"/>
                </a:solidFill>
              </a:defRPr>
            </a:lvl1pPr>
            <a:lvl2pPr marL="507995" indent="0" algn="ctr">
              <a:buNone/>
            </a:lvl2pPr>
            <a:lvl3pPr marL="1015990" indent="0" algn="ctr">
              <a:buNone/>
            </a:lvl3pPr>
            <a:lvl4pPr marL="1523985" indent="0" algn="ctr">
              <a:buNone/>
            </a:lvl4pPr>
            <a:lvl5pPr marL="2031980" indent="0" algn="ctr">
              <a:buNone/>
            </a:lvl5pPr>
            <a:lvl6pPr marL="2539975" indent="0" algn="ctr">
              <a:buNone/>
            </a:lvl6pPr>
            <a:lvl7pPr marL="3047970" indent="0" algn="ctr">
              <a:buNone/>
            </a:lvl7pPr>
            <a:lvl8pPr marL="3555964" indent="0" algn="ctr">
              <a:buNone/>
            </a:lvl8pPr>
            <a:lvl9pPr marL="4063959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4183" y="5503333"/>
            <a:ext cx="10164183" cy="2124542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1798124-9744-4CB4-9D12-AD537258810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8000" y="1645922"/>
            <a:ext cx="9144000" cy="487341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4C154CA-2082-4985-9A7E-D660B4C570F0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604459" y="305156"/>
            <a:ext cx="1974967" cy="621417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8000" y="305157"/>
            <a:ext cx="7027333" cy="6214178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47E5D3-4D8D-4871-8B14-76754B0A01C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AC8F89-1A97-4B09-A9B0-6D15A82F420D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2640" y="1177458"/>
            <a:ext cx="8636000" cy="20320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53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358570" y="3257458"/>
            <a:ext cx="5080000" cy="1616542"/>
          </a:xfrm>
        </p:spPr>
        <p:txBody>
          <a:bodyPr lIns="101599" rIns="101599" anchor="t"/>
          <a:lstStyle>
            <a:lvl1pPr marL="0" indent="0" algn="l">
              <a:buNone/>
              <a:defRPr sz="26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33E5F2B-E81F-41A1-BD8F-D46B31F5034C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6 Cheurón"/>
          <p:cNvSpPr/>
          <p:nvPr/>
        </p:nvSpPr>
        <p:spPr>
          <a:xfrm>
            <a:off x="4040756" y="3339413"/>
            <a:ext cx="203200" cy="2540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833627" y="3339413"/>
            <a:ext cx="203200" cy="2540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8000" y="1645920"/>
            <a:ext cx="4487333" cy="5028848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64667" y="1645920"/>
            <a:ext cx="4487333" cy="5028848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B605B8F-4B81-4295-AB93-B7A8480804C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8000" y="303389"/>
            <a:ext cx="9144000" cy="1270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8000" y="6011333"/>
            <a:ext cx="4489098" cy="846667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03198" anchor="ctr"/>
          <a:lstStyle>
            <a:lvl1pPr marL="0" indent="0">
              <a:buNone/>
              <a:defRPr sz="2700" b="0">
                <a:solidFill>
                  <a:schemeClr val="bg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5161141" y="6011333"/>
            <a:ext cx="4490861" cy="846667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03198" anchor="ctr"/>
          <a:lstStyle>
            <a:lvl1pPr marL="0" indent="0">
              <a:buNone/>
              <a:defRPr sz="2700" b="0">
                <a:solidFill>
                  <a:schemeClr val="bg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508000" y="1604772"/>
            <a:ext cx="4489098" cy="4379737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61140" y="1604772"/>
            <a:ext cx="4490861" cy="4379737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1D8FFF-561E-41C3-92B1-2EB45F96805C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31F1A4-BC23-4153-AB3A-30FE84CE591B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E18498B-B2DC-4753-AD4F-0579602C9510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6000" y="5418667"/>
            <a:ext cx="8313084" cy="5080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8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10667" y="5950113"/>
            <a:ext cx="4416213" cy="1016000"/>
          </a:xfrm>
        </p:spPr>
        <p:txBody>
          <a:bodyPr/>
          <a:lstStyle>
            <a:lvl1pPr marL="0" indent="0" algn="r">
              <a:buNone/>
              <a:defRPr sz="18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016000" y="304800"/>
            <a:ext cx="8310880" cy="508000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7474480" y="7119938"/>
            <a:ext cx="2133600" cy="40640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E93A983-D958-4BB4-B445-FE1AFE624F10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268035" y="6048224"/>
            <a:ext cx="7958667" cy="720258"/>
          </a:xfrm>
          <a:noFill/>
        </p:spPr>
        <p:txBody>
          <a:bodyPr lIns="101599" tIns="0" rIns="101599" anchor="t"/>
          <a:lstStyle>
            <a:lvl1pPr marL="0" marR="20320" indent="0" algn="r">
              <a:buNone/>
              <a:defRPr sz="16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4000" y="211076"/>
            <a:ext cx="9652000" cy="487680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6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66747" y="7119939"/>
            <a:ext cx="2611868" cy="40569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C102A12-64C6-4477-8CFF-1BC27FB202E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4000" y="5405691"/>
            <a:ext cx="8972702" cy="625191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3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554748" y="6605484"/>
            <a:ext cx="5489582" cy="102341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599" tIns="50799" rIns="101599" bIns="50799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539686" y="6598901"/>
            <a:ext cx="4100501" cy="103716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599" tIns="50799" rIns="101599" bIns="50799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713" y="6434726"/>
            <a:ext cx="3780349" cy="1200964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01599" tIns="50799" rIns="101599" bIns="50799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10263" y="6430821"/>
            <a:ext cx="3783899" cy="1204870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9626791" y="5542711"/>
            <a:ext cx="203200" cy="2540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9419662" y="5542711"/>
            <a:ext cx="203200" cy="2540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554748" y="6605484"/>
            <a:ext cx="5489582" cy="102341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599" tIns="50799" rIns="101599" bIns="50799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539686" y="6598901"/>
            <a:ext cx="4100501" cy="103716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599" tIns="50799" rIns="101599" bIns="50799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713" y="6434726"/>
            <a:ext cx="3780349" cy="1200964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01599" tIns="50799" rIns="101599" bIns="50799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10263" y="6430821"/>
            <a:ext cx="3783899" cy="1204870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101599" tIns="50799" rIns="101599" bIns="50799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508000" y="1645920"/>
            <a:ext cx="9144000" cy="5028848"/>
          </a:xfrm>
          <a:prstGeom prst="rect">
            <a:avLst/>
          </a:prstGeom>
        </p:spPr>
        <p:txBody>
          <a:bodyPr vert="horz" lIns="101599" tIns="50799" rIns="101599" bIns="50799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7474480" y="7119938"/>
            <a:ext cx="2133600" cy="406400"/>
          </a:xfrm>
          <a:prstGeom prst="rect">
            <a:avLst/>
          </a:prstGeom>
        </p:spPr>
        <p:txBody>
          <a:bodyPr vert="horz" lIns="101599" tIns="50799" rIns="101599" bIns="50799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866747" y="7119939"/>
            <a:ext cx="2611868" cy="405694"/>
          </a:xfrm>
          <a:prstGeom prst="rect">
            <a:avLst/>
          </a:prstGeom>
        </p:spPr>
        <p:txBody>
          <a:bodyPr vert="horz" lIns="101599" tIns="50799" rIns="101599" bIns="50799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608080" y="7119939"/>
            <a:ext cx="406400" cy="405694"/>
          </a:xfrm>
          <a:prstGeom prst="rect">
            <a:avLst/>
          </a:prstGeom>
        </p:spPr>
        <p:txBody>
          <a:bodyPr vert="horz" lIns="101599" tIns="50799" rIns="101599" bIns="50799" anchor="b"/>
          <a:lstStyle>
            <a:lvl1pPr algn="r" eaLnBrk="1" latinLnBrk="0" hangingPunct="1">
              <a:defRPr kumimoji="0" sz="11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0BDFC35-E43D-44BC-8DF0-49C02AC0C9DF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06396" indent="-284477" algn="l" rtl="0" eaLnBrk="1" latinLnBrk="0" hangingPunct="1">
        <a:spcBef>
          <a:spcPts val="444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0873" indent="-253997" algn="l" rtl="0" eaLnBrk="1" latinLnBrk="0" hangingPunct="1">
        <a:spcBef>
          <a:spcPts val="360"/>
        </a:spcBef>
        <a:buClr>
          <a:schemeClr val="accent1"/>
        </a:buClr>
        <a:buFont typeface="Verdana"/>
        <a:buChar char="◦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55030" indent="-253997" algn="l" rtl="0" eaLnBrk="1" latinLnBrk="0" hangingPunct="1">
        <a:spcBef>
          <a:spcPts val="389"/>
        </a:spcBef>
        <a:buClr>
          <a:schemeClr val="accent2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69987" indent="-253997" algn="l" rtl="0" eaLnBrk="1" latinLnBrk="0" hangingPunct="1">
        <a:spcBef>
          <a:spcPts val="389"/>
        </a:spcBef>
        <a:buClr>
          <a:schemeClr val="accent2"/>
        </a:buClr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85" indent="-253997" algn="l" rtl="0" eaLnBrk="1" latinLnBrk="0" hangingPunct="1">
        <a:spcBef>
          <a:spcPts val="389"/>
        </a:spcBef>
        <a:buClr>
          <a:schemeClr val="accent2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77982" indent="-253997" algn="l" rtl="0" eaLnBrk="1" latinLnBrk="0" hangingPunct="1">
        <a:spcBef>
          <a:spcPts val="389"/>
        </a:spcBef>
        <a:buClr>
          <a:schemeClr val="accent3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031980" indent="-253997" algn="l" rtl="0" eaLnBrk="1" latinLnBrk="0" hangingPunct="1">
        <a:spcBef>
          <a:spcPts val="389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285977" indent="-253997" algn="l" rtl="0" eaLnBrk="1" latinLnBrk="0" hangingPunct="1">
        <a:spcBef>
          <a:spcPts val="389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39975" indent="-253997" algn="l" rtl="0" eaLnBrk="1" latinLnBrk="0" hangingPunct="1">
        <a:spcBef>
          <a:spcPts val="389"/>
        </a:spcBef>
        <a:buClr>
          <a:schemeClr val="accent3"/>
        </a:buClr>
        <a:buFont typeface="Wingdings 2"/>
        <a:buChar char="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50900" y="1023918"/>
            <a:ext cx="8440738" cy="1436688"/>
          </a:xfrm>
        </p:spPr>
        <p:txBody>
          <a:bodyPr lIns="0" tIns="0" rIns="0" bIns="0" anchor="t">
            <a:normAutofit fontScale="90000"/>
          </a:bodyPr>
          <a:lstStyle/>
          <a:p>
            <a:pPr algn="ctr" eaLnBrk="1" hangingPunct="1">
              <a:lnSpc>
                <a:spcPct val="95000"/>
              </a:lnSpc>
            </a:pPr>
            <a:r>
              <a:rPr lang="en-US" sz="5400" dirty="0" smtClean="0">
                <a:solidFill>
                  <a:srgbClr val="000000"/>
                </a:solidFill>
              </a:rPr>
              <a:t>Open Atrium </a:t>
            </a:r>
            <a:r>
              <a:rPr lang="en-US" sz="4800" dirty="0" smtClean="0">
                <a:solidFill>
                  <a:srgbClr val="000000"/>
                </a:solidFill>
              </a:rPr>
              <a:t/>
            </a:r>
            <a:br>
              <a:rPr lang="en-US" sz="4800" dirty="0" smtClean="0">
                <a:solidFill>
                  <a:srgbClr val="000000"/>
                </a:solidFill>
              </a:rPr>
            </a:br>
            <a:r>
              <a:rPr lang="en-US" sz="4800" dirty="0" err="1" smtClean="0">
                <a:solidFill>
                  <a:srgbClr val="000000"/>
                </a:solidFill>
              </a:rPr>
              <a:t>para</a:t>
            </a:r>
            <a:r>
              <a:rPr lang="en-US" sz="4800" dirty="0" smtClean="0">
                <a:solidFill>
                  <a:srgbClr val="000000"/>
                </a:solidFill>
              </a:rPr>
              <a:t> la </a:t>
            </a:r>
            <a:r>
              <a:rPr lang="en-US" sz="4800" dirty="0" err="1" smtClean="0">
                <a:solidFill>
                  <a:srgbClr val="000000"/>
                </a:solidFill>
              </a:rPr>
              <a:t>gestión</a:t>
            </a:r>
            <a:r>
              <a:rPr lang="en-US" sz="4800" dirty="0" smtClean="0">
                <a:solidFill>
                  <a:srgbClr val="000000"/>
                </a:solidFill>
              </a:rPr>
              <a:t> de </a:t>
            </a:r>
            <a:r>
              <a:rPr lang="en-US" sz="4800" dirty="0" err="1" smtClean="0">
                <a:solidFill>
                  <a:srgbClr val="000000"/>
                </a:solidFill>
              </a:rPr>
              <a:t>proyectos</a:t>
            </a:r>
            <a:endParaRPr lang="en-US" sz="4800" dirty="0" smtClean="0">
              <a:solidFill>
                <a:srgbClr val="000000"/>
              </a:solidFill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3852" y="3643323"/>
            <a:ext cx="6616700" cy="1666875"/>
          </a:xfrm>
        </p:spPr>
        <p:txBody>
          <a:bodyPr lIns="0" tIns="0" rIns="0" bIns="0"/>
          <a:lstStyle/>
          <a:p>
            <a:pPr algn="ctr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dirty="0" err="1" smtClean="0">
                <a:solidFill>
                  <a:srgbClr val="000000"/>
                </a:solidFill>
                <a:latin typeface="+mj-lt"/>
              </a:rPr>
              <a:t>DrupalCamp</a:t>
            </a:r>
            <a:r>
              <a:rPr lang="en-US" dirty="0" smtClean="0">
                <a:solidFill>
                  <a:srgbClr val="000000"/>
                </a:solidFill>
                <a:latin typeface="+mj-lt"/>
              </a:rPr>
              <a:t> Spain 2010</a:t>
            </a:r>
          </a:p>
          <a:p>
            <a:pPr algn="ctr" eaLnBrk="1" hangingPunct="1">
              <a:lnSpc>
                <a:spcPct val="95000"/>
              </a:lnSpc>
              <a:spcBef>
                <a:spcPct val="0"/>
              </a:spcBef>
            </a:pPr>
            <a:endParaRPr lang="en-US" dirty="0" smtClean="0">
              <a:solidFill>
                <a:srgbClr val="000000"/>
              </a:solidFill>
              <a:latin typeface="+mj-lt"/>
            </a:endParaRPr>
          </a:p>
          <a:p>
            <a:pPr algn="ctr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dirty="0" err="1" smtClean="0">
                <a:solidFill>
                  <a:srgbClr val="000000"/>
                </a:solidFill>
                <a:latin typeface="+mj-lt"/>
              </a:rPr>
              <a:t>Siddharta</a:t>
            </a:r>
            <a:r>
              <a:rPr lang="en-US" dirty="0" smtClean="0">
                <a:solidFill>
                  <a:srgbClr val="000000"/>
                </a:solidFill>
                <a:latin typeface="+mj-lt"/>
              </a:rPr>
              <a:t> Navarro (@</a:t>
            </a:r>
            <a:r>
              <a:rPr lang="en-US" dirty="0" err="1" smtClean="0">
                <a:solidFill>
                  <a:srgbClr val="000000"/>
                </a:solidFill>
                <a:latin typeface="+mj-lt"/>
              </a:rPr>
              <a:t>sidddi</a:t>
            </a:r>
            <a:r>
              <a:rPr lang="en-US" dirty="0" smtClean="0">
                <a:solidFill>
                  <a:srgbClr val="000000"/>
                </a:solidFill>
                <a:latin typeface="+mj-lt"/>
              </a:rPr>
              <a:t>)</a:t>
            </a:r>
          </a:p>
        </p:txBody>
      </p:sp>
      <p:pic>
        <p:nvPicPr>
          <p:cNvPr id="10" name="9 Imagen" descr="atenea-logo17blanconegrolit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80330" y="6572652"/>
            <a:ext cx="2579670" cy="1047347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340" y="6953272"/>
            <a:ext cx="1854200" cy="5080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 smtClean="0">
                <a:solidFill>
                  <a:srgbClr val="000000"/>
                </a:solidFill>
                <a:latin typeface="+mj-lt"/>
              </a:rPr>
              <a:t> 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l="73959" r="12612"/>
          <a:stretch>
            <a:fillRect/>
          </a:stretch>
        </p:blipFill>
        <p:spPr bwMode="auto">
          <a:xfrm>
            <a:off x="79340" y="166662"/>
            <a:ext cx="1071570" cy="1000132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10" name="9 Imagen" descr="FireShot capture #004 - 'Especificación proyecto Alpha I Open Atrium' - openatrium_atenealabs_com_alpha_node_7.png"/>
          <p:cNvPicPr>
            <a:picLocks noChangeAspect="1"/>
          </p:cNvPicPr>
          <p:nvPr/>
        </p:nvPicPr>
        <p:blipFill>
          <a:blip r:embed="rId4" cstate="print"/>
          <a:srcRect l="23134" t="58438" r="33582" b="4062"/>
          <a:stretch>
            <a:fillRect/>
          </a:stretch>
        </p:blipFill>
        <p:spPr>
          <a:xfrm>
            <a:off x="2079604" y="1238232"/>
            <a:ext cx="6007936" cy="4143404"/>
          </a:xfrm>
          <a:prstGeom prst="rect">
            <a:avLst/>
          </a:prstGeom>
        </p:spPr>
      </p:pic>
      <p:sp>
        <p:nvSpPr>
          <p:cNvPr id="11" name="10 Rectángulo"/>
          <p:cNvSpPr/>
          <p:nvPr/>
        </p:nvSpPr>
        <p:spPr>
          <a:xfrm>
            <a:off x="0" y="6310330"/>
            <a:ext cx="10160000" cy="1309670"/>
          </a:xfrm>
          <a:prstGeom prst="rect">
            <a:avLst/>
          </a:prstGeom>
          <a:solidFill>
            <a:schemeClr val="accent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En </a:t>
            </a:r>
            <a:r>
              <a:rPr lang="es-ES" b="1" dirty="0" err="1" smtClean="0"/>
              <a:t>Shoutbox</a:t>
            </a:r>
            <a:r>
              <a:rPr lang="es-ES" b="1" dirty="0" smtClean="0"/>
              <a:t> </a:t>
            </a:r>
            <a:r>
              <a:rPr lang="es-ES" dirty="0" smtClean="0"/>
              <a:t>es un </a:t>
            </a:r>
            <a:r>
              <a:rPr lang="es-ES" dirty="0" err="1" smtClean="0"/>
              <a:t>twitter</a:t>
            </a:r>
            <a:r>
              <a:rPr lang="es-ES" dirty="0" smtClean="0"/>
              <a:t> privado en el que podemos compartir pequeños mensajes, enlaces, etc. entre la gente del grupo.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 smtClean="0">
                <a:solidFill>
                  <a:srgbClr val="000000"/>
                </a:solidFill>
                <a:latin typeface="+mj-lt"/>
              </a:rPr>
              <a:t> 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l="31250" r="56250"/>
          <a:stretch>
            <a:fillRect/>
          </a:stretch>
        </p:blipFill>
        <p:spPr bwMode="auto">
          <a:xfrm>
            <a:off x="150778" y="23786"/>
            <a:ext cx="1143008" cy="1146156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6" name="5 Imagen" descr="FireShot capture #005 - 'Calendar I Open Atrium' - openatrium_atenealabs_com_alpha_calenda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65224" y="0"/>
            <a:ext cx="7929618" cy="6312245"/>
          </a:xfrm>
          <a:prstGeom prst="rect">
            <a:avLst/>
          </a:prstGeom>
        </p:spPr>
      </p:pic>
      <p:sp>
        <p:nvSpPr>
          <p:cNvPr id="9" name="8 Rectángulo"/>
          <p:cNvSpPr/>
          <p:nvPr/>
        </p:nvSpPr>
        <p:spPr>
          <a:xfrm>
            <a:off x="0" y="6310330"/>
            <a:ext cx="10160000" cy="1309670"/>
          </a:xfrm>
          <a:prstGeom prst="rect">
            <a:avLst/>
          </a:prstGeom>
          <a:solidFill>
            <a:schemeClr val="accent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En Calendar podemos añadir los eventos relacionados con el grupo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FireShot capture #006 - 'All cases I Open Atrium' - openatrium_atenealabs_com_alpha_casetrac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65224" y="0"/>
            <a:ext cx="7929618" cy="6312245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 l="43750" r="42708"/>
          <a:stretch>
            <a:fillRect/>
          </a:stretch>
        </p:blipFill>
        <p:spPr bwMode="auto">
          <a:xfrm>
            <a:off x="79340" y="23786"/>
            <a:ext cx="1237408" cy="114536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>
          <a:xfrm>
            <a:off x="0" y="6310330"/>
            <a:ext cx="10160000" cy="1309670"/>
          </a:xfrm>
          <a:prstGeom prst="rect">
            <a:avLst/>
          </a:prstGeom>
          <a:solidFill>
            <a:schemeClr val="accent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El </a:t>
            </a:r>
            <a:r>
              <a:rPr lang="es-ES" b="1" dirty="0" smtClean="0"/>
              <a:t>Case </a:t>
            </a:r>
            <a:r>
              <a:rPr lang="es-ES" b="1" dirty="0" err="1" smtClean="0"/>
              <a:t>Tracker</a:t>
            </a:r>
            <a:r>
              <a:rPr lang="es-ES" dirty="0" smtClean="0"/>
              <a:t> es un sistema de tickets que nos permite crear casos a realizar y asignarlos a los diferentes usuarios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1293786" y="304800"/>
            <a:ext cx="8618564" cy="914400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</a:pPr>
            <a:r>
              <a:rPr lang="en-US" sz="4300" dirty="0" err="1" smtClean="0">
                <a:solidFill>
                  <a:srgbClr val="000000"/>
                </a:solidFill>
              </a:rPr>
              <a:t>Creación</a:t>
            </a:r>
            <a:r>
              <a:rPr lang="en-US" sz="4300" dirty="0" smtClean="0">
                <a:solidFill>
                  <a:srgbClr val="000000"/>
                </a:solidFill>
              </a:rPr>
              <a:t> de </a:t>
            </a:r>
            <a:r>
              <a:rPr lang="en-US" sz="4300" dirty="0" err="1" smtClean="0">
                <a:solidFill>
                  <a:srgbClr val="000000"/>
                </a:solidFill>
              </a:rPr>
              <a:t>grupos</a:t>
            </a:r>
            <a:r>
              <a:rPr lang="en-US" sz="4300" dirty="0" smtClean="0">
                <a:solidFill>
                  <a:srgbClr val="000000"/>
                </a:solidFill>
              </a:rPr>
              <a:t> y </a:t>
            </a:r>
            <a:r>
              <a:rPr lang="en-US" sz="4300" dirty="0" err="1" smtClean="0">
                <a:solidFill>
                  <a:srgbClr val="000000"/>
                </a:solidFill>
              </a:rPr>
              <a:t>proyectos</a:t>
            </a:r>
            <a:endParaRPr lang="en-US" sz="4300" dirty="0" smtClean="0">
              <a:solidFill>
                <a:srgbClr val="000000"/>
              </a:solidFill>
            </a:endParaRPr>
          </a:p>
        </p:txBody>
      </p:sp>
      <p:pic>
        <p:nvPicPr>
          <p:cNvPr id="15" name="14 Imagen" descr="atenea-logo17blanconegrolit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80330" y="6572652"/>
            <a:ext cx="2579670" cy="1047347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340" y="6953272"/>
            <a:ext cx="1854200" cy="5080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19" name="18 Rectángulo redondeado"/>
          <p:cNvSpPr/>
          <p:nvPr/>
        </p:nvSpPr>
        <p:spPr>
          <a:xfrm>
            <a:off x="1008034" y="2024050"/>
            <a:ext cx="4896975" cy="321471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+mj-lt"/>
            </a:endParaRPr>
          </a:p>
        </p:txBody>
      </p:sp>
      <p:sp>
        <p:nvSpPr>
          <p:cNvPr id="20" name="19 Rectángulo redondeado"/>
          <p:cNvSpPr/>
          <p:nvPr/>
        </p:nvSpPr>
        <p:spPr>
          <a:xfrm>
            <a:off x="3547555" y="2452678"/>
            <a:ext cx="1785950" cy="228601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+mj-lt"/>
            </a:endParaRPr>
          </a:p>
        </p:txBody>
      </p:sp>
      <p:sp>
        <p:nvSpPr>
          <p:cNvPr id="25" name="24 Rectángulo redondeado"/>
          <p:cNvSpPr/>
          <p:nvPr/>
        </p:nvSpPr>
        <p:spPr>
          <a:xfrm>
            <a:off x="3761869" y="3667124"/>
            <a:ext cx="571504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latin typeface="+mj-lt"/>
            </a:endParaRPr>
          </a:p>
        </p:txBody>
      </p:sp>
      <p:sp>
        <p:nvSpPr>
          <p:cNvPr id="26" name="25 Rectángulo redondeado"/>
          <p:cNvSpPr/>
          <p:nvPr/>
        </p:nvSpPr>
        <p:spPr>
          <a:xfrm>
            <a:off x="4547687" y="3667124"/>
            <a:ext cx="571504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latin typeface="+mj-lt"/>
            </a:endParaRPr>
          </a:p>
        </p:txBody>
      </p:sp>
      <p:sp>
        <p:nvSpPr>
          <p:cNvPr id="27" name="26 Rectángulo redondeado"/>
          <p:cNvSpPr/>
          <p:nvPr/>
        </p:nvSpPr>
        <p:spPr>
          <a:xfrm>
            <a:off x="3761869" y="2666992"/>
            <a:ext cx="571504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latin typeface="+mj-lt"/>
            </a:endParaRPr>
          </a:p>
        </p:txBody>
      </p:sp>
      <p:sp>
        <p:nvSpPr>
          <p:cNvPr id="28" name="27 Rectángulo redondeado"/>
          <p:cNvSpPr/>
          <p:nvPr/>
        </p:nvSpPr>
        <p:spPr>
          <a:xfrm>
            <a:off x="4547687" y="2666992"/>
            <a:ext cx="571504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latin typeface="+mj-lt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6190761" y="2381240"/>
            <a:ext cx="1874231" cy="76944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4400" dirty="0" smtClean="0">
                <a:latin typeface="+mj-lt"/>
              </a:rPr>
              <a:t>Grupo</a:t>
            </a:r>
            <a:endParaRPr lang="es-ES" sz="3200" dirty="0">
              <a:latin typeface="+mj-lt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190761" y="3381372"/>
            <a:ext cx="2318263" cy="707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4000" dirty="0" smtClean="0">
                <a:latin typeface="+mj-lt"/>
              </a:rPr>
              <a:t>Proyecto</a:t>
            </a:r>
            <a:endParaRPr lang="es-ES" sz="3200" dirty="0">
              <a:latin typeface="+mj-lt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6190761" y="4296795"/>
            <a:ext cx="1156086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3200" dirty="0" smtClean="0">
                <a:latin typeface="+mj-lt"/>
              </a:rPr>
              <a:t>Caso</a:t>
            </a:r>
            <a:endParaRPr lang="es-ES" sz="3200" dirty="0">
              <a:latin typeface="+mj-lt"/>
            </a:endParaRPr>
          </a:p>
        </p:txBody>
      </p:sp>
      <p:sp>
        <p:nvSpPr>
          <p:cNvPr id="32" name="31 Rectángulo redondeado"/>
          <p:cNvSpPr/>
          <p:nvPr/>
        </p:nvSpPr>
        <p:spPr>
          <a:xfrm>
            <a:off x="1436662" y="2452678"/>
            <a:ext cx="1785950" cy="228601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+mj-lt"/>
            </a:endParaRPr>
          </a:p>
        </p:txBody>
      </p:sp>
      <p:sp>
        <p:nvSpPr>
          <p:cNvPr id="33" name="32 Rectángulo redondeado"/>
          <p:cNvSpPr/>
          <p:nvPr/>
        </p:nvSpPr>
        <p:spPr>
          <a:xfrm>
            <a:off x="1650976" y="3667124"/>
            <a:ext cx="571504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latin typeface="+mj-lt"/>
            </a:endParaRPr>
          </a:p>
        </p:txBody>
      </p:sp>
      <p:sp>
        <p:nvSpPr>
          <p:cNvPr id="34" name="33 Rectángulo redondeado"/>
          <p:cNvSpPr/>
          <p:nvPr/>
        </p:nvSpPr>
        <p:spPr>
          <a:xfrm>
            <a:off x="2436794" y="3667124"/>
            <a:ext cx="571504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latin typeface="+mj-lt"/>
            </a:endParaRPr>
          </a:p>
        </p:txBody>
      </p:sp>
      <p:sp>
        <p:nvSpPr>
          <p:cNvPr id="35" name="34 Rectángulo redondeado"/>
          <p:cNvSpPr/>
          <p:nvPr/>
        </p:nvSpPr>
        <p:spPr>
          <a:xfrm>
            <a:off x="1650976" y="2666992"/>
            <a:ext cx="571504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latin typeface="+mj-lt"/>
            </a:endParaRPr>
          </a:p>
        </p:txBody>
      </p:sp>
      <p:sp>
        <p:nvSpPr>
          <p:cNvPr id="36" name="35 Rectángulo redondeado"/>
          <p:cNvSpPr/>
          <p:nvPr/>
        </p:nvSpPr>
        <p:spPr>
          <a:xfrm>
            <a:off x="2436794" y="2666992"/>
            <a:ext cx="571504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latin typeface="+mj-lt"/>
            </a:endParaRPr>
          </a:p>
        </p:txBody>
      </p:sp>
      <p:sp>
        <p:nvSpPr>
          <p:cNvPr id="22" name="21 Elipse"/>
          <p:cNvSpPr/>
          <p:nvPr/>
        </p:nvSpPr>
        <p:spPr>
          <a:xfrm>
            <a:off x="1222348" y="5381636"/>
            <a:ext cx="4500594" cy="42862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5" cstate="print"/>
          <a:srcRect l="43750" r="42708"/>
          <a:stretch>
            <a:fillRect/>
          </a:stretch>
        </p:blipFill>
        <p:spPr bwMode="auto">
          <a:xfrm>
            <a:off x="79340" y="23786"/>
            <a:ext cx="1237408" cy="114536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sz="2700" dirty="0" err="1" smtClean="0">
                <a:solidFill>
                  <a:srgbClr val="000000"/>
                </a:solidFill>
                <a:latin typeface="+mj-lt"/>
              </a:rPr>
              <a:t>Opciones</a:t>
            </a:r>
            <a:r>
              <a:rPr lang="en-US" sz="2700" dirty="0" smtClean="0">
                <a:solidFill>
                  <a:srgbClr val="000000"/>
                </a:solidFill>
                <a:latin typeface="+mj-lt"/>
              </a:rPr>
              <a:t> al </a:t>
            </a:r>
            <a:r>
              <a:rPr lang="en-US" sz="2700" dirty="0" err="1" smtClean="0">
                <a:solidFill>
                  <a:srgbClr val="000000"/>
                </a:solidFill>
                <a:latin typeface="+mj-lt"/>
              </a:rPr>
              <a:t>crear</a:t>
            </a:r>
            <a:r>
              <a:rPr lang="en-US" sz="27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+mj-lt"/>
              </a:rPr>
              <a:t>nuevo</a:t>
            </a:r>
            <a:r>
              <a:rPr lang="en-US" sz="2700" dirty="0" smtClean="0">
                <a:solidFill>
                  <a:srgbClr val="000000"/>
                </a:solidFill>
                <a:latin typeface="+mj-lt"/>
              </a:rPr>
              <a:t> case:</a:t>
            </a:r>
            <a:endParaRPr lang="en-US" dirty="0" smtClean="0">
              <a:latin typeface="+mj-lt"/>
            </a:endParaRPr>
          </a:p>
          <a:p>
            <a:pPr marL="457200" lvl="1" indent="-34290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  <a:defRPr/>
            </a:pPr>
            <a:r>
              <a:rPr lang="en-US" sz="2700" dirty="0" err="1" smtClean="0">
                <a:solidFill>
                  <a:srgbClr val="000000"/>
                </a:solidFill>
              </a:rPr>
              <a:t>Elegir</a:t>
            </a:r>
            <a:r>
              <a:rPr lang="en-US" sz="2700" dirty="0" smtClean="0">
                <a:solidFill>
                  <a:srgbClr val="000000"/>
                </a:solidFill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</a:rPr>
              <a:t>proyecto</a:t>
            </a:r>
            <a:endParaRPr lang="en-US" dirty="0" smtClean="0"/>
          </a:p>
          <a:p>
            <a:pPr marL="457200" lvl="1" indent="-34290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  <a:defRPr/>
            </a:pPr>
            <a:r>
              <a:rPr lang="en-US" sz="2700" dirty="0" err="1" smtClean="0">
                <a:solidFill>
                  <a:srgbClr val="000000"/>
                </a:solidFill>
                <a:latin typeface="+mj-lt"/>
              </a:rPr>
              <a:t>Asignar</a:t>
            </a:r>
            <a:r>
              <a:rPr lang="en-US" sz="2700" dirty="0" smtClean="0">
                <a:solidFill>
                  <a:srgbClr val="000000"/>
                </a:solidFill>
                <a:latin typeface="+mj-lt"/>
              </a:rPr>
              <a:t> a </a:t>
            </a:r>
            <a:r>
              <a:rPr lang="en-US" sz="2700" dirty="0" err="1" smtClean="0">
                <a:solidFill>
                  <a:srgbClr val="000000"/>
                </a:solidFill>
                <a:latin typeface="+mj-lt"/>
              </a:rPr>
              <a:t>usuario</a:t>
            </a:r>
            <a:endParaRPr lang="en-US" dirty="0" smtClean="0">
              <a:latin typeface="+mj-lt"/>
            </a:endParaRPr>
          </a:p>
          <a:p>
            <a:pPr marL="457200" lvl="1" indent="-34290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  <a:defRPr/>
            </a:pPr>
            <a:r>
              <a:rPr lang="en-US" sz="2700" dirty="0" err="1" smtClean="0">
                <a:solidFill>
                  <a:srgbClr val="000000"/>
                </a:solidFill>
                <a:latin typeface="+mj-lt"/>
              </a:rPr>
              <a:t>Notificación</a:t>
            </a:r>
            <a:r>
              <a:rPr lang="en-US" sz="27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+mj-lt"/>
              </a:rPr>
              <a:t>por</a:t>
            </a:r>
            <a:r>
              <a:rPr lang="en-US" sz="2700" dirty="0" smtClean="0">
                <a:solidFill>
                  <a:srgbClr val="000000"/>
                </a:solidFill>
                <a:latin typeface="+mj-lt"/>
              </a:rPr>
              <a:t> mail</a:t>
            </a:r>
            <a:endParaRPr lang="en-US" dirty="0" smtClean="0">
              <a:latin typeface="+mj-lt"/>
            </a:endParaRPr>
          </a:p>
          <a:p>
            <a:pPr marL="457200" lvl="1" indent="-34290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  <a:defRPr/>
            </a:pPr>
            <a:r>
              <a:rPr lang="en-US" sz="2700" dirty="0" err="1" smtClean="0">
                <a:solidFill>
                  <a:srgbClr val="000000"/>
                </a:solidFill>
                <a:latin typeface="+mj-lt"/>
              </a:rPr>
              <a:t>Tipo</a:t>
            </a:r>
            <a:r>
              <a:rPr lang="en-US" sz="2700" dirty="0" smtClean="0">
                <a:solidFill>
                  <a:srgbClr val="000000"/>
                </a:solidFill>
                <a:latin typeface="+mj-lt"/>
              </a:rPr>
              <a:t> (bug, new feature o general task)</a:t>
            </a:r>
          </a:p>
          <a:p>
            <a:pPr marL="457200" lvl="1" indent="-34290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  <a:defRPr/>
            </a:pPr>
            <a:r>
              <a:rPr lang="en-US" sz="2700" dirty="0" err="1" smtClean="0">
                <a:solidFill>
                  <a:srgbClr val="000000"/>
                </a:solidFill>
                <a:latin typeface="+mj-lt"/>
              </a:rPr>
              <a:t>Prioridad</a:t>
            </a:r>
            <a:endParaRPr lang="en-US" dirty="0" smtClean="0">
              <a:latin typeface="+mj-lt"/>
            </a:endParaRPr>
          </a:p>
          <a:p>
            <a:pPr marL="457200" lvl="1" indent="-34290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  <a:defRPr/>
            </a:pPr>
            <a:r>
              <a:rPr lang="en-US" sz="2700" dirty="0" err="1" smtClean="0">
                <a:solidFill>
                  <a:srgbClr val="000000"/>
                </a:solidFill>
                <a:latin typeface="+mj-lt"/>
              </a:rPr>
              <a:t>Añadir</a:t>
            </a:r>
            <a:r>
              <a:rPr lang="en-US" sz="27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+mj-lt"/>
              </a:rPr>
              <a:t>fichero</a:t>
            </a:r>
            <a:r>
              <a:rPr lang="en-US" sz="27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+mj-lt"/>
              </a:rPr>
              <a:t>adjunto</a:t>
            </a:r>
            <a:r>
              <a:rPr lang="en-US" sz="2700" dirty="0" smtClean="0">
                <a:solidFill>
                  <a:srgbClr val="000000"/>
                </a:solidFill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 marL="457200" lvl="1" indent="-34290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  <a:defRPr/>
            </a:pPr>
            <a:r>
              <a:rPr lang="en-US" sz="2700" dirty="0" smtClean="0">
                <a:solidFill>
                  <a:srgbClr val="000000"/>
                </a:solidFill>
                <a:latin typeface="+mj-lt"/>
              </a:rPr>
              <a:t>Responder al case</a:t>
            </a:r>
            <a:endParaRPr lang="en-US" dirty="0" smtClean="0">
              <a:latin typeface="+mj-lt"/>
            </a:endParaRPr>
          </a:p>
          <a:p>
            <a:endParaRPr lang="es-ES" dirty="0">
              <a:latin typeface="+mj-lt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794512" y="3452810"/>
            <a:ext cx="9664700" cy="5486400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43750" r="42708"/>
          <a:stretch>
            <a:fillRect/>
          </a:stretch>
        </p:blipFill>
        <p:spPr bwMode="auto">
          <a:xfrm>
            <a:off x="79340" y="23786"/>
            <a:ext cx="1237408" cy="114536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Grp="1" noChangeArrowheads="1"/>
          </p:cNvSpPr>
          <p:nvPr>
            <p:ph type="title"/>
          </p:nvPr>
        </p:nvSpPr>
        <p:spPr>
          <a:xfrm>
            <a:off x="1365223" y="296863"/>
            <a:ext cx="8537601" cy="798493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</a:pPr>
            <a:r>
              <a:rPr lang="en-US" sz="4300" dirty="0" smtClean="0">
                <a:solidFill>
                  <a:srgbClr val="000000"/>
                </a:solidFill>
              </a:rPr>
              <a:t>Case tracker</a:t>
            </a:r>
          </a:p>
        </p:txBody>
      </p:sp>
      <p:pic>
        <p:nvPicPr>
          <p:cNvPr id="7" name="6 Imagen" descr="atenea-logo17blanconegrolitl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80330" y="6572652"/>
            <a:ext cx="2579670" cy="1047347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340" y="6953272"/>
            <a:ext cx="1854200" cy="5080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0" indent="0">
              <a:lnSpc>
                <a:spcPct val="200000"/>
              </a:lnSpc>
              <a:spcBef>
                <a:spcPct val="0"/>
              </a:spcBef>
            </a:pPr>
            <a:r>
              <a:rPr lang="en-US" sz="2700" dirty="0" smtClean="0">
                <a:solidFill>
                  <a:srgbClr val="000000"/>
                </a:solidFill>
                <a:latin typeface="+mj-lt"/>
              </a:rPr>
              <a:t> Case Tracker </a:t>
            </a:r>
            <a:r>
              <a:rPr lang="en-US" sz="2700" dirty="0" err="1" smtClean="0">
                <a:solidFill>
                  <a:srgbClr val="000000"/>
                </a:solidFill>
                <a:latin typeface="+mj-lt"/>
              </a:rPr>
              <a:t>es</a:t>
            </a:r>
            <a:r>
              <a:rPr lang="en-US" sz="2700" dirty="0" smtClean="0">
                <a:solidFill>
                  <a:srgbClr val="000000"/>
                </a:solidFill>
                <a:latin typeface="+mj-lt"/>
              </a:rPr>
              <a:t> lo </a:t>
            </a:r>
            <a:r>
              <a:rPr lang="en-US" sz="2700" dirty="0" err="1" smtClean="0">
                <a:solidFill>
                  <a:srgbClr val="000000"/>
                </a:solidFill>
                <a:latin typeface="+mj-lt"/>
              </a:rPr>
              <a:t>más</a:t>
            </a:r>
            <a:r>
              <a:rPr lang="en-US" sz="27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+mj-lt"/>
              </a:rPr>
              <a:t>utilizado</a:t>
            </a:r>
            <a:endParaRPr lang="en-US" sz="2700" dirty="0" smtClean="0">
              <a:solidFill>
                <a:srgbClr val="000000"/>
              </a:solidFill>
              <a:latin typeface="+mj-lt"/>
            </a:endParaRPr>
          </a:p>
          <a:p>
            <a:pPr marL="0" indent="0">
              <a:lnSpc>
                <a:spcPct val="200000"/>
              </a:lnSpc>
              <a:spcBef>
                <a:spcPct val="0"/>
              </a:spcBef>
            </a:pPr>
            <a:r>
              <a:rPr lang="en-US" sz="2700" dirty="0" smtClean="0">
                <a:solidFill>
                  <a:srgbClr val="000000"/>
                </a:solidFill>
                <a:latin typeface="+mj-lt"/>
              </a:rPr>
              <a:t> Ideal </a:t>
            </a:r>
            <a:r>
              <a:rPr lang="en-US" sz="2700" dirty="0" err="1" smtClean="0">
                <a:solidFill>
                  <a:srgbClr val="000000"/>
                </a:solidFill>
                <a:latin typeface="+mj-lt"/>
              </a:rPr>
              <a:t>para</a:t>
            </a:r>
            <a:r>
              <a:rPr lang="en-US" sz="27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+mj-lt"/>
              </a:rPr>
              <a:t>tareas</a:t>
            </a:r>
            <a:r>
              <a:rPr lang="en-US" sz="27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+mj-lt"/>
              </a:rPr>
              <a:t>pequeñas</a:t>
            </a:r>
            <a:endParaRPr lang="en-US" dirty="0" smtClean="0">
              <a:latin typeface="+mj-lt"/>
            </a:endParaRPr>
          </a:p>
          <a:p>
            <a:pPr marL="0" indent="0">
              <a:lnSpc>
                <a:spcPct val="200000"/>
              </a:lnSpc>
              <a:spcBef>
                <a:spcPct val="0"/>
              </a:spcBef>
            </a:pPr>
            <a:r>
              <a:rPr lang="en-US" sz="27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+mj-lt"/>
              </a:rPr>
              <a:t>Organización</a:t>
            </a:r>
            <a:r>
              <a:rPr lang="en-US" sz="2700" dirty="0" smtClean="0">
                <a:solidFill>
                  <a:srgbClr val="000000"/>
                </a:solidFill>
                <a:latin typeface="+mj-lt"/>
              </a:rPr>
              <a:t> de un </a:t>
            </a:r>
            <a:r>
              <a:rPr lang="en-US" sz="2700" dirty="0" err="1" smtClean="0">
                <a:solidFill>
                  <a:srgbClr val="000000"/>
                </a:solidFill>
                <a:latin typeface="+mj-lt"/>
              </a:rPr>
              <a:t>pequeño</a:t>
            </a:r>
            <a:r>
              <a:rPr lang="en-US" sz="27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+mj-lt"/>
              </a:rPr>
              <a:t>grupo</a:t>
            </a:r>
            <a:r>
              <a:rPr lang="en-US" sz="2700" dirty="0" smtClean="0">
                <a:solidFill>
                  <a:srgbClr val="000000"/>
                </a:solidFill>
                <a:latin typeface="+mj-lt"/>
              </a:rPr>
              <a:t> de </a:t>
            </a:r>
            <a:r>
              <a:rPr lang="en-US" sz="2700" dirty="0" err="1" smtClean="0">
                <a:solidFill>
                  <a:srgbClr val="000000"/>
                </a:solidFill>
                <a:latin typeface="+mj-lt"/>
              </a:rPr>
              <a:t>trabajo</a:t>
            </a:r>
            <a:endParaRPr lang="en-US" sz="2700" dirty="0" smtClean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239713" y="296863"/>
            <a:ext cx="9663112" cy="1263650"/>
          </a:xfrm>
        </p:spPr>
        <p:txBody>
          <a:bodyPr lIns="0" tIns="0" rIns="0" bIns="0" anchor="t">
            <a:normAutofit/>
          </a:bodyPr>
          <a:lstStyle/>
          <a:p>
            <a:pPr algn="l" eaLnBrk="1" hangingPunct="1">
              <a:lnSpc>
                <a:spcPct val="95000"/>
              </a:lnSpc>
            </a:pPr>
            <a:r>
              <a:rPr lang="en-US" sz="4300" dirty="0" err="1" smtClean="0">
                <a:solidFill>
                  <a:srgbClr val="000000"/>
                </a:solidFill>
              </a:rPr>
              <a:t>Nuestra</a:t>
            </a:r>
            <a:r>
              <a:rPr lang="en-US" sz="4300" dirty="0" smtClean="0">
                <a:solidFill>
                  <a:srgbClr val="000000"/>
                </a:solidFill>
              </a:rPr>
              <a:t> </a:t>
            </a:r>
            <a:r>
              <a:rPr lang="en-US" sz="4300" dirty="0" err="1" smtClean="0">
                <a:solidFill>
                  <a:srgbClr val="000000"/>
                </a:solidFill>
              </a:rPr>
              <a:t>experiencia</a:t>
            </a:r>
            <a:r>
              <a:rPr lang="en-US" sz="4300" dirty="0" smtClean="0">
                <a:solidFill>
                  <a:srgbClr val="000000"/>
                </a:solidFill>
              </a:rPr>
              <a:t> en </a:t>
            </a:r>
            <a:r>
              <a:rPr lang="en-US" sz="4300" dirty="0" err="1" smtClean="0">
                <a:solidFill>
                  <a:srgbClr val="000000"/>
                </a:solidFill>
              </a:rPr>
              <a:t>Atenea</a:t>
            </a:r>
            <a:r>
              <a:rPr lang="en-US" sz="4300" dirty="0" smtClean="0">
                <a:solidFill>
                  <a:srgbClr val="000000"/>
                </a:solidFill>
              </a:rPr>
              <a:t> tech</a:t>
            </a:r>
          </a:p>
        </p:txBody>
      </p:sp>
      <p:pic>
        <p:nvPicPr>
          <p:cNvPr id="4" name="3 Imagen" descr="atenea-logo17blanconegrolit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80330" y="6572652"/>
            <a:ext cx="2579670" cy="1047347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340" y="6953272"/>
            <a:ext cx="1854200" cy="5080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0330" y="666728"/>
            <a:ext cx="1936612" cy="178595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</a:pPr>
            <a:r>
              <a:rPr lang="en-US" sz="4300" dirty="0" err="1" smtClean="0">
                <a:solidFill>
                  <a:srgbClr val="000000"/>
                </a:solidFill>
              </a:rPr>
              <a:t>Tipos</a:t>
            </a:r>
            <a:r>
              <a:rPr lang="en-US" sz="4300" dirty="0" smtClean="0">
                <a:solidFill>
                  <a:srgbClr val="000000"/>
                </a:solidFill>
              </a:rPr>
              <a:t> de </a:t>
            </a:r>
            <a:r>
              <a:rPr lang="en-US" sz="4300" dirty="0" err="1" smtClean="0">
                <a:solidFill>
                  <a:srgbClr val="000000"/>
                </a:solidFill>
              </a:rPr>
              <a:t>clientes</a:t>
            </a:r>
            <a:endParaRPr lang="en-US" sz="4300" dirty="0" smtClean="0">
              <a:solidFill>
                <a:srgbClr val="000000"/>
              </a:solidFill>
            </a:endParaRPr>
          </a:p>
        </p:txBody>
      </p:sp>
      <p:pic>
        <p:nvPicPr>
          <p:cNvPr id="4" name="3 Imagen" descr="atenea-logo17blanconegrolitl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80330" y="6572652"/>
            <a:ext cx="2579670" cy="1047347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340" y="6953272"/>
            <a:ext cx="1854200" cy="5080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2942" y="1095356"/>
            <a:ext cx="1936612" cy="178595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4512" y="1523984"/>
            <a:ext cx="1936612" cy="178595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10" name="9 CuadroTexto"/>
          <p:cNvSpPr txBox="1"/>
          <p:nvPr/>
        </p:nvSpPr>
        <p:spPr>
          <a:xfrm>
            <a:off x="1364328" y="3667124"/>
            <a:ext cx="74382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7200" dirty="0" smtClean="0">
                <a:latin typeface="+mj-lt"/>
              </a:rPr>
              <a:t>Activo </a:t>
            </a:r>
            <a:r>
              <a:rPr lang="es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&lt;&gt;</a:t>
            </a:r>
            <a:r>
              <a:rPr lang="es-ES" sz="7200" dirty="0" smtClean="0">
                <a:latin typeface="+mj-lt"/>
              </a:rPr>
              <a:t> Pasivo</a:t>
            </a:r>
            <a:endParaRPr lang="es-ES" sz="7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0" indent="0">
              <a:lnSpc>
                <a:spcPct val="150000"/>
              </a:lnSpc>
              <a:spcBef>
                <a:spcPct val="0"/>
              </a:spcBef>
            </a:pPr>
            <a:r>
              <a:rPr lang="en-US" sz="4400" dirty="0" smtClean="0">
                <a:solidFill>
                  <a:srgbClr val="000000"/>
                </a:solidFill>
              </a:rPr>
              <a:t> Bug Tracker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endParaRPr lang="en-US" dirty="0" smtClean="0"/>
          </a:p>
          <a:p>
            <a:pPr marL="0" indent="0">
              <a:lnSpc>
                <a:spcPct val="150000"/>
              </a:lnSpc>
              <a:spcBef>
                <a:spcPct val="0"/>
              </a:spcBef>
            </a:pPr>
            <a:r>
              <a:rPr lang="en-US" sz="4400" dirty="0" smtClean="0">
                <a:solidFill>
                  <a:srgbClr val="000000"/>
                </a:solidFill>
                <a:latin typeface="+mj-lt"/>
              </a:rPr>
              <a:t> Case Tracker</a:t>
            </a:r>
          </a:p>
        </p:txBody>
      </p:sp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>
            <a:normAutofit fontScale="90000"/>
          </a:bodyPr>
          <a:lstStyle/>
          <a:p>
            <a:pPr algn="l" eaLnBrk="1" hangingPunct="1">
              <a:lnSpc>
                <a:spcPct val="95000"/>
              </a:lnSpc>
            </a:pPr>
            <a:r>
              <a:rPr lang="en-US" sz="4300" smtClean="0">
                <a:solidFill>
                  <a:srgbClr val="000000"/>
                </a:solidFill>
              </a:rPr>
              <a:t>Cómo podemos utilizarlo con un cliente</a:t>
            </a:r>
          </a:p>
        </p:txBody>
      </p:sp>
      <p:pic>
        <p:nvPicPr>
          <p:cNvPr id="4" name="3 Imagen" descr="atenea-logo17blanconegrolit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80330" y="6572652"/>
            <a:ext cx="2579670" cy="1047347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340" y="6953272"/>
            <a:ext cx="1854200" cy="5080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0" indent="0">
              <a:lnSpc>
                <a:spcPct val="95000"/>
              </a:lnSpc>
              <a:spcBef>
                <a:spcPct val="0"/>
              </a:spcBef>
            </a:pPr>
            <a:r>
              <a:rPr lang="en-US" sz="2700" dirty="0" smtClean="0">
                <a:solidFill>
                  <a:srgbClr val="000000"/>
                </a:solidFill>
                <a:latin typeface="+mj-lt"/>
              </a:rPr>
              <a:t> Control del </a:t>
            </a:r>
            <a:r>
              <a:rPr lang="en-US" sz="2700" dirty="0" err="1" smtClean="0">
                <a:solidFill>
                  <a:srgbClr val="000000"/>
                </a:solidFill>
                <a:latin typeface="+mj-lt"/>
              </a:rPr>
              <a:t>tiempo</a:t>
            </a:r>
            <a:r>
              <a:rPr lang="en-US" sz="2700" dirty="0" smtClean="0">
                <a:solidFill>
                  <a:srgbClr val="000000"/>
                </a:solidFill>
                <a:latin typeface="+mj-lt"/>
              </a:rPr>
              <a:t> en la </a:t>
            </a:r>
            <a:r>
              <a:rPr lang="en-US" sz="2700" dirty="0" err="1" smtClean="0">
                <a:solidFill>
                  <a:srgbClr val="000000"/>
                </a:solidFill>
                <a:latin typeface="+mj-lt"/>
              </a:rPr>
              <a:t>asignación</a:t>
            </a:r>
            <a:r>
              <a:rPr lang="en-US" sz="2700" dirty="0" smtClean="0">
                <a:solidFill>
                  <a:srgbClr val="000000"/>
                </a:solidFill>
                <a:latin typeface="+mj-lt"/>
              </a:rPr>
              <a:t> de </a:t>
            </a:r>
            <a:r>
              <a:rPr lang="en-US" sz="2700" dirty="0" err="1" smtClean="0">
                <a:solidFill>
                  <a:srgbClr val="000000"/>
                </a:solidFill>
                <a:latin typeface="+mj-lt"/>
              </a:rPr>
              <a:t>tareas</a:t>
            </a:r>
            <a:endParaRPr lang="en-US" sz="2700" dirty="0" smtClean="0">
              <a:solidFill>
                <a:srgbClr val="000000"/>
              </a:solidFill>
              <a:latin typeface="+mj-lt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</a:pPr>
            <a:endParaRPr lang="en-US" dirty="0" smtClean="0">
              <a:latin typeface="+mj-lt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</a:pPr>
            <a:r>
              <a:rPr lang="en-US" sz="2700" dirty="0" smtClean="0">
                <a:solidFill>
                  <a:srgbClr val="000000"/>
                </a:solidFill>
                <a:latin typeface="+mj-lt"/>
              </a:rPr>
              <a:t> No </a:t>
            </a:r>
            <a:r>
              <a:rPr lang="en-US" sz="2700" dirty="0" err="1" smtClean="0">
                <a:solidFill>
                  <a:srgbClr val="000000"/>
                </a:solidFill>
                <a:latin typeface="+mj-lt"/>
              </a:rPr>
              <a:t>obligación</a:t>
            </a:r>
            <a:r>
              <a:rPr lang="en-US" sz="2700" dirty="0" smtClean="0">
                <a:solidFill>
                  <a:srgbClr val="000000"/>
                </a:solidFill>
                <a:latin typeface="+mj-lt"/>
              </a:rPr>
              <a:t> de </a:t>
            </a:r>
            <a:r>
              <a:rPr lang="en-US" sz="2700" dirty="0" err="1" smtClean="0">
                <a:solidFill>
                  <a:srgbClr val="000000"/>
                </a:solidFill>
                <a:latin typeface="+mj-lt"/>
              </a:rPr>
              <a:t>comentar</a:t>
            </a:r>
            <a:r>
              <a:rPr lang="en-US" sz="2700" dirty="0" smtClean="0">
                <a:solidFill>
                  <a:srgbClr val="000000"/>
                </a:solidFill>
                <a:latin typeface="+mj-lt"/>
              </a:rPr>
              <a:t> al </a:t>
            </a:r>
            <a:r>
              <a:rPr lang="en-US" sz="2700" dirty="0" err="1" smtClean="0">
                <a:solidFill>
                  <a:srgbClr val="000000"/>
                </a:solidFill>
                <a:latin typeface="+mj-lt"/>
              </a:rPr>
              <a:t>cambiar</a:t>
            </a:r>
            <a:r>
              <a:rPr lang="en-US" sz="2700" dirty="0" smtClean="0">
                <a:solidFill>
                  <a:srgbClr val="000000"/>
                </a:solidFill>
                <a:latin typeface="+mj-lt"/>
              </a:rPr>
              <a:t> el </a:t>
            </a:r>
            <a:r>
              <a:rPr lang="en-US" sz="2700" dirty="0" err="1" smtClean="0">
                <a:solidFill>
                  <a:srgbClr val="000000"/>
                </a:solidFill>
                <a:latin typeface="+mj-lt"/>
              </a:rPr>
              <a:t>estado</a:t>
            </a:r>
            <a:r>
              <a:rPr lang="en-US" sz="2700" dirty="0" smtClean="0">
                <a:solidFill>
                  <a:srgbClr val="000000"/>
                </a:solidFill>
                <a:latin typeface="+mj-lt"/>
              </a:rPr>
              <a:t> de un case</a:t>
            </a:r>
            <a:endParaRPr lang="en-US" dirty="0" smtClean="0">
              <a:latin typeface="+mj-lt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</a:pPr>
            <a:endParaRPr lang="en-US" sz="2700" dirty="0" smtClean="0">
              <a:solidFill>
                <a:srgbClr val="000000"/>
              </a:solidFill>
              <a:latin typeface="+mj-lt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</a:pPr>
            <a:r>
              <a:rPr lang="en-US" sz="2700" dirty="0" smtClean="0">
                <a:solidFill>
                  <a:srgbClr val="000000"/>
                </a:solidFill>
                <a:latin typeface="+mj-lt"/>
              </a:rPr>
              <a:t> Dashboard general </a:t>
            </a:r>
            <a:r>
              <a:rPr lang="en-US" sz="2700" dirty="0" err="1" smtClean="0">
                <a:solidFill>
                  <a:srgbClr val="000000"/>
                </a:solidFill>
                <a:latin typeface="+mj-lt"/>
              </a:rPr>
              <a:t>donde</a:t>
            </a:r>
            <a:r>
              <a:rPr lang="en-US" sz="2700" dirty="0" smtClean="0">
                <a:solidFill>
                  <a:srgbClr val="000000"/>
                </a:solidFill>
                <a:latin typeface="+mj-lt"/>
              </a:rPr>
              <a:t> se </a:t>
            </a:r>
            <a:r>
              <a:rPr lang="en-US" sz="2700" dirty="0" err="1" smtClean="0">
                <a:solidFill>
                  <a:srgbClr val="000000"/>
                </a:solidFill>
                <a:latin typeface="+mj-lt"/>
              </a:rPr>
              <a:t>puedan</a:t>
            </a:r>
            <a:r>
              <a:rPr lang="en-US" sz="27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+mj-lt"/>
              </a:rPr>
              <a:t>ver</a:t>
            </a:r>
            <a:r>
              <a:rPr lang="en-US" sz="27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+mj-lt"/>
              </a:rPr>
              <a:t>todos</a:t>
            </a:r>
            <a:r>
              <a:rPr lang="en-US" sz="2700" dirty="0" smtClean="0">
                <a:solidFill>
                  <a:srgbClr val="000000"/>
                </a:solidFill>
                <a:latin typeface="+mj-lt"/>
              </a:rPr>
              <a:t> los cases </a:t>
            </a:r>
            <a:r>
              <a:rPr lang="en-US" sz="2700" dirty="0" err="1" smtClean="0">
                <a:solidFill>
                  <a:srgbClr val="000000"/>
                </a:solidFill>
                <a:latin typeface="+mj-lt"/>
              </a:rPr>
              <a:t>asignados</a:t>
            </a:r>
            <a:r>
              <a:rPr lang="en-US" sz="2700" dirty="0" smtClean="0">
                <a:solidFill>
                  <a:srgbClr val="000000"/>
                </a:solidFill>
                <a:latin typeface="+mj-lt"/>
              </a:rPr>
              <a:t> (</a:t>
            </a:r>
            <a:r>
              <a:rPr lang="en-US" sz="2700" dirty="0" err="1" smtClean="0">
                <a:solidFill>
                  <a:srgbClr val="000000"/>
                </a:solidFill>
                <a:latin typeface="+mj-lt"/>
              </a:rPr>
              <a:t>solucionado</a:t>
            </a:r>
            <a:r>
              <a:rPr lang="en-US" sz="2700" dirty="0" smtClean="0">
                <a:solidFill>
                  <a:srgbClr val="000000"/>
                </a:solidFill>
                <a:latin typeface="+mj-lt"/>
              </a:rPr>
              <a:t> en la beta 3)</a:t>
            </a:r>
            <a:endParaRPr lang="en-US" dirty="0" smtClean="0">
              <a:latin typeface="+mj-lt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endParaRPr lang="en-US" dirty="0" smtClean="0">
              <a:latin typeface="+mj-lt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</a:pPr>
            <a:r>
              <a:rPr lang="en-US" sz="27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+mj-lt"/>
              </a:rPr>
              <a:t>Cambiar</a:t>
            </a:r>
            <a:r>
              <a:rPr lang="en-US" sz="2700" dirty="0" smtClean="0">
                <a:solidFill>
                  <a:srgbClr val="000000"/>
                </a:solidFill>
                <a:latin typeface="+mj-lt"/>
              </a:rPr>
              <a:t> la </a:t>
            </a:r>
            <a:r>
              <a:rPr lang="en-US" sz="2700" dirty="0" err="1" smtClean="0">
                <a:solidFill>
                  <a:srgbClr val="000000"/>
                </a:solidFill>
                <a:latin typeface="+mj-lt"/>
              </a:rPr>
              <a:t>denominación</a:t>
            </a:r>
            <a:r>
              <a:rPr lang="en-US" sz="2700" dirty="0" smtClean="0">
                <a:solidFill>
                  <a:srgbClr val="000000"/>
                </a:solidFill>
                <a:latin typeface="+mj-lt"/>
              </a:rPr>
              <a:t> de </a:t>
            </a:r>
            <a:r>
              <a:rPr lang="en-US" sz="2700" dirty="0" err="1" smtClean="0">
                <a:solidFill>
                  <a:srgbClr val="000000"/>
                </a:solidFill>
                <a:latin typeface="+mj-lt"/>
              </a:rPr>
              <a:t>proyectos</a:t>
            </a:r>
            <a:r>
              <a:rPr lang="en-US" sz="27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+mj-lt"/>
              </a:rPr>
              <a:t>por</a:t>
            </a:r>
            <a:r>
              <a:rPr lang="en-US" sz="27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+mj-lt"/>
              </a:rPr>
              <a:t>grupos</a:t>
            </a:r>
            <a:r>
              <a:rPr lang="en-US" sz="2700" dirty="0" smtClean="0">
                <a:solidFill>
                  <a:srgbClr val="000000"/>
                </a:solidFill>
                <a:latin typeface="+mj-lt"/>
              </a:rPr>
              <a:t> y </a:t>
            </a:r>
            <a:r>
              <a:rPr lang="en-US" sz="2700" dirty="0" err="1" smtClean="0">
                <a:solidFill>
                  <a:srgbClr val="000000"/>
                </a:solidFill>
                <a:latin typeface="+mj-lt"/>
              </a:rPr>
              <a:t>viceversa</a:t>
            </a:r>
            <a:r>
              <a:rPr lang="en-US" sz="2700" dirty="0" smtClean="0">
                <a:solidFill>
                  <a:srgbClr val="000000"/>
                </a:solidFill>
                <a:latin typeface="+mj-lt"/>
              </a:rPr>
              <a:t> </a:t>
            </a:r>
          </a:p>
        </p:txBody>
      </p:sp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239713" y="296863"/>
            <a:ext cx="9663112" cy="1263650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</a:pPr>
            <a:r>
              <a:rPr lang="en-US" sz="4300" smtClean="0">
                <a:solidFill>
                  <a:srgbClr val="000000"/>
                </a:solidFill>
              </a:rPr>
              <a:t>Algunas cosas que mejorarían Open Atrium</a:t>
            </a:r>
          </a:p>
        </p:txBody>
      </p:sp>
      <p:pic>
        <p:nvPicPr>
          <p:cNvPr id="4" name="3 Imagen" descr="atenea-logo17blanconegrolit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80330" y="6572652"/>
            <a:ext cx="2579670" cy="1047347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40" y="6953272"/>
            <a:ext cx="1854200" cy="5080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idx="1"/>
          </p:nvPr>
        </p:nvSpPr>
        <p:spPr>
          <a:xfrm>
            <a:off x="3294050" y="2024050"/>
            <a:ext cx="3760780" cy="1195382"/>
          </a:xfrm>
        </p:spPr>
        <p:txBody>
          <a:bodyPr lIns="0" tIns="0" rIns="0" bIns="0">
            <a:noAutofit/>
          </a:bodyPr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9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Demo</a:t>
            </a:r>
          </a:p>
        </p:txBody>
      </p:sp>
      <p:pic>
        <p:nvPicPr>
          <p:cNvPr id="4" name="3 Imagen" descr="atenea-logo17blanconegrolit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80330" y="6572652"/>
            <a:ext cx="2579670" cy="1047347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340" y="6953272"/>
            <a:ext cx="1854200" cy="5080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 r="12535"/>
          <a:stretch>
            <a:fillRect/>
          </a:stretch>
        </p:blipFill>
        <p:spPr bwMode="auto">
          <a:xfrm>
            <a:off x="1003336" y="4024314"/>
            <a:ext cx="8064464" cy="11557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sz="3600" b="1" dirty="0" smtClean="0">
                <a:solidFill>
                  <a:srgbClr val="000000"/>
                </a:solidFill>
                <a:latin typeface="+mj-lt"/>
              </a:rPr>
              <a:t>Intranet </a:t>
            </a:r>
            <a:r>
              <a:rPr lang="en-US" sz="3600" b="1" dirty="0" err="1" smtClean="0">
                <a:solidFill>
                  <a:srgbClr val="000000"/>
                </a:solidFill>
                <a:latin typeface="+mj-lt"/>
              </a:rPr>
              <a:t>empaquetada</a:t>
            </a:r>
            <a:r>
              <a:rPr lang="en-US" sz="36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+mj-lt"/>
              </a:rPr>
              <a:t>que</a:t>
            </a:r>
            <a:r>
              <a:rPr lang="en-US" sz="36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+mj-lt"/>
              </a:rPr>
              <a:t>permite</a:t>
            </a:r>
            <a:r>
              <a:rPr lang="en-US" sz="36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+mj-lt"/>
              </a:rPr>
              <a:t>que</a:t>
            </a:r>
            <a:r>
              <a:rPr lang="en-US" sz="36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+mj-lt"/>
              </a:rPr>
              <a:t>diferentes</a:t>
            </a:r>
            <a:r>
              <a:rPr lang="en-US" sz="36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+mj-lt"/>
              </a:rPr>
              <a:t>equipos</a:t>
            </a:r>
            <a:r>
              <a:rPr lang="en-US" sz="36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+mj-lt"/>
              </a:rPr>
              <a:t>tengan</a:t>
            </a:r>
            <a:r>
              <a:rPr lang="en-US" sz="36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+mj-lt"/>
              </a:rPr>
              <a:t>su</a:t>
            </a:r>
            <a:r>
              <a:rPr lang="en-US" sz="36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+mj-lt"/>
              </a:rPr>
              <a:t>propio</a:t>
            </a:r>
            <a:r>
              <a:rPr lang="en-US" sz="36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+mj-lt"/>
              </a:rPr>
              <a:t>espacio</a:t>
            </a:r>
            <a:r>
              <a:rPr lang="en-US" sz="3600" dirty="0" smtClean="0">
                <a:solidFill>
                  <a:srgbClr val="000000"/>
                </a:solidFill>
                <a:latin typeface="+mj-lt"/>
              </a:rPr>
              <a:t> de </a:t>
            </a:r>
            <a:r>
              <a:rPr lang="en-US" sz="3600" dirty="0" err="1" smtClean="0">
                <a:solidFill>
                  <a:srgbClr val="000000"/>
                </a:solidFill>
                <a:latin typeface="+mj-lt"/>
              </a:rPr>
              <a:t>trabajo</a:t>
            </a:r>
            <a:r>
              <a:rPr lang="en-US" sz="3600" dirty="0" smtClean="0">
                <a:solidFill>
                  <a:srgbClr val="000000"/>
                </a:solidFill>
                <a:latin typeface="+mj-lt"/>
              </a:rPr>
              <a:t> y </a:t>
            </a:r>
            <a:r>
              <a:rPr lang="en-US" sz="3600" dirty="0" err="1" smtClean="0">
                <a:solidFill>
                  <a:srgbClr val="000000"/>
                </a:solidFill>
                <a:latin typeface="+mj-lt"/>
              </a:rPr>
              <a:t>conversaciones</a:t>
            </a:r>
            <a:endParaRPr lang="en-US" sz="3600" dirty="0" smtClean="0">
              <a:latin typeface="+mj-lt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sz="2700" dirty="0" smtClean="0">
                <a:solidFill>
                  <a:srgbClr val="000000"/>
                </a:solidFill>
                <a:latin typeface="+mj-lt"/>
              </a:rPr>
              <a:t> </a:t>
            </a:r>
            <a:endParaRPr lang="en-US" dirty="0" smtClean="0">
              <a:latin typeface="+mj-lt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sz="2700" dirty="0" smtClean="0">
                <a:solidFill>
                  <a:srgbClr val="000000"/>
                </a:solidFill>
                <a:latin typeface="+mj-lt"/>
              </a:rPr>
              <a:t> </a:t>
            </a:r>
          </a:p>
        </p:txBody>
      </p:sp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</a:pPr>
            <a:r>
              <a:rPr lang="en-US" sz="4300" dirty="0" err="1" smtClean="0">
                <a:solidFill>
                  <a:srgbClr val="000000"/>
                </a:solidFill>
              </a:rPr>
              <a:t>Sobre</a:t>
            </a:r>
            <a:r>
              <a:rPr lang="en-US" sz="4300" dirty="0" smtClean="0">
                <a:solidFill>
                  <a:srgbClr val="000000"/>
                </a:solidFill>
              </a:rPr>
              <a:t> Open Atrium</a:t>
            </a:r>
          </a:p>
        </p:txBody>
      </p:sp>
      <p:pic>
        <p:nvPicPr>
          <p:cNvPr id="4" name="3 Imagen" descr="atenea-logo17blanconegrolit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80330" y="6572652"/>
            <a:ext cx="2579670" cy="1047347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340" y="6953272"/>
            <a:ext cx="1854200" cy="5080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>
            <a:normAutofit fontScale="62500" lnSpcReduction="20000"/>
          </a:bodyPr>
          <a:lstStyle/>
          <a:p>
            <a:pPr marL="0" indent="0"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sz="4000" dirty="0" err="1" smtClean="0">
                <a:solidFill>
                  <a:srgbClr val="000000"/>
                </a:solidFill>
                <a:latin typeface="+mj-lt"/>
              </a:rPr>
              <a:t>Drupal</a:t>
            </a:r>
            <a:r>
              <a:rPr lang="en-US" sz="4000" dirty="0" smtClean="0">
                <a:solidFill>
                  <a:srgbClr val="000000"/>
                </a:solidFill>
                <a:latin typeface="+mj-lt"/>
              </a:rPr>
              <a:t> Core </a:t>
            </a:r>
          </a:p>
          <a:p>
            <a:pPr marL="0" indent="0"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+</a:t>
            </a:r>
            <a:r>
              <a:rPr lang="en-US" sz="4000" dirty="0" smtClean="0">
                <a:solidFill>
                  <a:srgbClr val="000000"/>
                </a:solidFill>
                <a:latin typeface="+mj-lt"/>
              </a:rPr>
              <a:t> </a:t>
            </a:r>
          </a:p>
          <a:p>
            <a:pPr marL="0" indent="0"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sz="4000" dirty="0" err="1" smtClean="0">
                <a:solidFill>
                  <a:srgbClr val="000000"/>
                </a:solidFill>
                <a:latin typeface="+mj-lt"/>
              </a:rPr>
              <a:t>Drupal</a:t>
            </a:r>
            <a:r>
              <a:rPr lang="en-US" sz="40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+mj-lt"/>
              </a:rPr>
              <a:t>contrib</a:t>
            </a:r>
            <a:r>
              <a:rPr lang="en-US" sz="4000" dirty="0" smtClean="0">
                <a:solidFill>
                  <a:srgbClr val="000000"/>
                </a:solidFill>
                <a:latin typeface="+mj-lt"/>
              </a:rPr>
              <a:t> </a:t>
            </a:r>
          </a:p>
          <a:p>
            <a:pPr marL="0" indent="0"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+</a:t>
            </a:r>
            <a:r>
              <a:rPr lang="en-US" sz="4000" dirty="0" smtClean="0">
                <a:solidFill>
                  <a:srgbClr val="000000"/>
                </a:solidFill>
                <a:latin typeface="+mj-lt"/>
              </a:rPr>
              <a:t> </a:t>
            </a:r>
          </a:p>
          <a:p>
            <a:pPr marL="0" indent="0"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sz="4000" dirty="0" err="1" smtClean="0">
                <a:solidFill>
                  <a:srgbClr val="000000"/>
                </a:solidFill>
                <a:latin typeface="+mj-lt"/>
              </a:rPr>
              <a:t>Módulos</a:t>
            </a:r>
            <a:r>
              <a:rPr lang="en-US" sz="40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+mj-lt"/>
              </a:rPr>
              <a:t>hechos</a:t>
            </a:r>
            <a:r>
              <a:rPr lang="en-US" sz="4000" dirty="0" smtClean="0">
                <a:solidFill>
                  <a:srgbClr val="000000"/>
                </a:solidFill>
                <a:latin typeface="+mj-lt"/>
              </a:rPr>
              <a:t> a </a:t>
            </a:r>
            <a:r>
              <a:rPr lang="en-US" sz="4000" dirty="0" err="1" smtClean="0">
                <a:solidFill>
                  <a:srgbClr val="000000"/>
                </a:solidFill>
                <a:latin typeface="+mj-lt"/>
              </a:rPr>
              <a:t>medida</a:t>
            </a:r>
            <a:r>
              <a:rPr lang="en-US" sz="4000" dirty="0" smtClean="0">
                <a:solidFill>
                  <a:srgbClr val="000000"/>
                </a:solidFill>
                <a:latin typeface="+mj-lt"/>
              </a:rPr>
              <a:t> </a:t>
            </a:r>
          </a:p>
          <a:p>
            <a:pPr marL="0" indent="0"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+</a:t>
            </a:r>
            <a:r>
              <a:rPr lang="en-US" sz="4000" dirty="0" smtClean="0">
                <a:solidFill>
                  <a:srgbClr val="000000"/>
                </a:solidFill>
                <a:latin typeface="+mj-lt"/>
              </a:rPr>
              <a:t> </a:t>
            </a:r>
          </a:p>
          <a:p>
            <a:pPr marL="0" indent="0"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sz="4000" dirty="0" err="1" smtClean="0">
                <a:solidFill>
                  <a:srgbClr val="000000"/>
                </a:solidFill>
                <a:latin typeface="+mj-lt"/>
              </a:rPr>
              <a:t>Buen</a:t>
            </a:r>
            <a:r>
              <a:rPr lang="en-US" sz="40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+mj-lt"/>
              </a:rPr>
              <a:t>diseño</a:t>
            </a:r>
            <a:r>
              <a:rPr lang="en-US" sz="40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+mj-lt"/>
              </a:rPr>
              <a:t>gráfico</a:t>
            </a:r>
            <a:r>
              <a:rPr lang="en-US" sz="4000" dirty="0" smtClean="0">
                <a:solidFill>
                  <a:srgbClr val="000000"/>
                </a:solidFill>
                <a:latin typeface="+mj-lt"/>
              </a:rPr>
              <a:t> y </a:t>
            </a:r>
            <a:r>
              <a:rPr lang="en-US" sz="4000" dirty="0" err="1" smtClean="0">
                <a:solidFill>
                  <a:srgbClr val="000000"/>
                </a:solidFill>
                <a:latin typeface="+mj-lt"/>
              </a:rPr>
              <a:t>usabilidad</a:t>
            </a:r>
            <a:r>
              <a:rPr lang="en-US" sz="4000" dirty="0" smtClean="0">
                <a:solidFill>
                  <a:srgbClr val="000000"/>
                </a:solidFill>
                <a:latin typeface="+mj-lt"/>
              </a:rPr>
              <a:t> </a:t>
            </a:r>
          </a:p>
          <a:p>
            <a:pPr marL="0" indent="0"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=</a:t>
            </a:r>
          </a:p>
          <a:p>
            <a:pPr marL="0" indent="0"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Open Atrium </a:t>
            </a:r>
          </a:p>
          <a:p>
            <a:pPr marL="0" indent="0"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sz="20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distribución</a:t>
            </a:r>
            <a:r>
              <a:rPr 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Drupal</a:t>
            </a:r>
            <a:r>
              <a:rPr 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creada</a:t>
            </a:r>
            <a:r>
              <a:rPr 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por</a:t>
            </a:r>
            <a:r>
              <a:rPr 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Development Seed</a:t>
            </a:r>
            <a:endParaRPr lang="en-US" sz="40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sz="2700" b="1" dirty="0" smtClean="0">
              <a:solidFill>
                <a:srgbClr val="000000"/>
              </a:solidFill>
              <a:latin typeface="+mj-lt"/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sz="2700" dirty="0" smtClean="0">
              <a:solidFill>
                <a:srgbClr val="000000"/>
              </a:solidFill>
              <a:latin typeface="+mj-lt"/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 dirty="0" smtClean="0">
                <a:solidFill>
                  <a:srgbClr val="000000"/>
                </a:solidFill>
                <a:latin typeface="+mj-lt"/>
              </a:rPr>
              <a:t>  </a:t>
            </a:r>
            <a:endParaRPr lang="en-US" dirty="0" smtClean="0">
              <a:latin typeface="+mj-lt"/>
            </a:endParaRPr>
          </a:p>
        </p:txBody>
      </p:sp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</a:pPr>
            <a:r>
              <a:rPr lang="en-US" sz="4300" dirty="0" smtClean="0">
                <a:solidFill>
                  <a:srgbClr val="000000"/>
                </a:solidFill>
              </a:rPr>
              <a:t>Intranet </a:t>
            </a:r>
            <a:r>
              <a:rPr lang="en-US" sz="4300" dirty="0" err="1" smtClean="0">
                <a:solidFill>
                  <a:srgbClr val="000000"/>
                </a:solidFill>
              </a:rPr>
              <a:t>basada</a:t>
            </a:r>
            <a:r>
              <a:rPr lang="en-US" sz="4300" dirty="0" smtClean="0">
                <a:solidFill>
                  <a:srgbClr val="000000"/>
                </a:solidFill>
              </a:rPr>
              <a:t> en </a:t>
            </a:r>
            <a:r>
              <a:rPr lang="en-US" sz="4300" dirty="0" err="1" smtClean="0">
                <a:solidFill>
                  <a:srgbClr val="000000"/>
                </a:solidFill>
              </a:rPr>
              <a:t>Drupal</a:t>
            </a:r>
            <a:endParaRPr lang="en-US" sz="4300" dirty="0" smtClean="0">
              <a:solidFill>
                <a:srgbClr val="000000"/>
              </a:solidFill>
            </a:endParaRPr>
          </a:p>
        </p:txBody>
      </p:sp>
      <p:pic>
        <p:nvPicPr>
          <p:cNvPr id="4" name="3 Imagen" descr="atenea-logo17blanconegrolit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80330" y="6572652"/>
            <a:ext cx="2579670" cy="1047347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340" y="6953272"/>
            <a:ext cx="1854200" cy="5080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239713" y="1166794"/>
            <a:ext cx="9618662" cy="6121419"/>
          </a:xfrm>
        </p:spPr>
        <p:txBody>
          <a:bodyPr lIns="0" tIns="0" rIns="0" bIns="0"/>
          <a:lstStyle/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sz="3200" dirty="0" err="1" smtClean="0">
                <a:solidFill>
                  <a:srgbClr val="000000"/>
                </a:solidFill>
                <a:latin typeface="+mj-lt"/>
              </a:rPr>
              <a:t>Instalación</a:t>
            </a:r>
            <a:r>
              <a:rPr lang="en-US" sz="32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+mj-lt"/>
              </a:rPr>
              <a:t>sencilla</a:t>
            </a:r>
            <a:r>
              <a:rPr lang="en-US" sz="3200" dirty="0" smtClean="0">
                <a:solidFill>
                  <a:srgbClr val="000000"/>
                </a:solidFill>
                <a:latin typeface="+mj-lt"/>
              </a:rPr>
              <a:t> (o no) </a:t>
            </a:r>
            <a:r>
              <a:rPr lang="en-US" sz="3200" dirty="0" err="1" smtClean="0">
                <a:solidFill>
                  <a:srgbClr val="000000"/>
                </a:solidFill>
                <a:latin typeface="+mj-lt"/>
              </a:rPr>
              <a:t>como</a:t>
            </a:r>
            <a:r>
              <a:rPr lang="en-US" sz="3200" dirty="0" smtClean="0">
                <a:solidFill>
                  <a:srgbClr val="000000"/>
                </a:solidFill>
                <a:latin typeface="+mj-lt"/>
              </a:rPr>
              <a:t> en </a:t>
            </a:r>
            <a:r>
              <a:rPr lang="en-US" sz="3200" dirty="0" err="1" smtClean="0">
                <a:solidFill>
                  <a:srgbClr val="000000"/>
                </a:solidFill>
                <a:latin typeface="+mj-lt"/>
              </a:rPr>
              <a:t>Drupal</a:t>
            </a:r>
            <a:endParaRPr lang="en-US" sz="3200" dirty="0" smtClean="0">
              <a:solidFill>
                <a:srgbClr val="000000"/>
              </a:solidFill>
              <a:latin typeface="+mj-lt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+mj-lt"/>
              </a:rPr>
              <a:t>http://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</a:rPr>
              <a:t>openatrium.com</a:t>
            </a:r>
            <a:endParaRPr lang="en-US" sz="3200" b="1" dirty="0" smtClean="0">
              <a:latin typeface="+mj-lt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sz="3200" dirty="0" smtClean="0">
                <a:solidFill>
                  <a:srgbClr val="000000"/>
                </a:solidFill>
                <a:latin typeface="+mj-lt"/>
              </a:rPr>
              <a:t> </a:t>
            </a:r>
            <a:endParaRPr lang="en-US" sz="3600" dirty="0" smtClean="0">
              <a:latin typeface="+mj-lt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sz="3200" dirty="0" err="1" smtClean="0">
                <a:solidFill>
                  <a:srgbClr val="000000"/>
                </a:solidFill>
                <a:latin typeface="+mj-lt"/>
              </a:rPr>
              <a:t>Existe</a:t>
            </a:r>
            <a:r>
              <a:rPr lang="en-US" sz="32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+mj-lt"/>
              </a:rPr>
              <a:t>versión</a:t>
            </a:r>
            <a:r>
              <a:rPr lang="en-US" sz="3200" dirty="0" smtClean="0">
                <a:solidFill>
                  <a:srgbClr val="000000"/>
                </a:solidFill>
                <a:latin typeface="+mj-lt"/>
              </a:rPr>
              <a:t> en </a:t>
            </a:r>
            <a:r>
              <a:rPr lang="en-US" sz="32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varios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idiomas</a:t>
            </a:r>
            <a:endParaRPr lang="en-US" sz="32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+mj-lt"/>
              </a:rPr>
              <a:t>https://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</a:rPr>
              <a:t>translate.openatrium.com</a:t>
            </a:r>
            <a:r>
              <a:rPr lang="en-US" sz="2800" b="1" dirty="0" smtClean="0">
                <a:solidFill>
                  <a:srgbClr val="000000"/>
                </a:solidFill>
                <a:latin typeface="+mj-lt"/>
              </a:rPr>
              <a:t>/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sz="2700" dirty="0" smtClean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>
            <a:normAutofit/>
          </a:bodyPr>
          <a:lstStyle/>
          <a:p>
            <a:pPr algn="l" eaLnBrk="1" hangingPunct="1">
              <a:lnSpc>
                <a:spcPct val="95000"/>
              </a:lnSpc>
            </a:pPr>
            <a:r>
              <a:rPr lang="en-US" sz="4300" dirty="0" smtClean="0">
                <a:solidFill>
                  <a:srgbClr val="000000"/>
                </a:solidFill>
              </a:rPr>
              <a:t>¿</a:t>
            </a:r>
            <a:r>
              <a:rPr lang="en-US" sz="4300" dirty="0" err="1" smtClean="0">
                <a:solidFill>
                  <a:srgbClr val="000000"/>
                </a:solidFill>
              </a:rPr>
              <a:t>Por</a:t>
            </a:r>
            <a:r>
              <a:rPr lang="en-US" sz="4300" dirty="0" smtClean="0">
                <a:solidFill>
                  <a:srgbClr val="000000"/>
                </a:solidFill>
              </a:rPr>
              <a:t> </a:t>
            </a:r>
            <a:r>
              <a:rPr lang="en-US" sz="4300" dirty="0" err="1" smtClean="0">
                <a:solidFill>
                  <a:srgbClr val="000000"/>
                </a:solidFill>
              </a:rPr>
              <a:t>dónde</a:t>
            </a:r>
            <a:r>
              <a:rPr lang="en-US" sz="4300" dirty="0" smtClean="0">
                <a:solidFill>
                  <a:srgbClr val="000000"/>
                </a:solidFill>
              </a:rPr>
              <a:t> </a:t>
            </a:r>
            <a:r>
              <a:rPr lang="en-US" sz="4300" dirty="0" err="1" smtClean="0">
                <a:solidFill>
                  <a:srgbClr val="000000"/>
                </a:solidFill>
              </a:rPr>
              <a:t>empezamos</a:t>
            </a:r>
            <a:r>
              <a:rPr lang="en-US" sz="4300" dirty="0" smtClean="0">
                <a:solidFill>
                  <a:srgbClr val="000000"/>
                </a:solidFill>
              </a:rPr>
              <a:t>?</a:t>
            </a:r>
          </a:p>
        </p:txBody>
      </p:sp>
      <p:pic>
        <p:nvPicPr>
          <p:cNvPr id="16" name="15 Imagen" descr="atenea-logo17blanconegrolit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80330" y="6572652"/>
            <a:ext cx="2579670" cy="1047347"/>
          </a:xfrm>
          <a:prstGeom prst="rect">
            <a:avLst/>
          </a:prstGeom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340" y="6953272"/>
            <a:ext cx="1854200" cy="5080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23140" y="3095620"/>
            <a:ext cx="2686032" cy="2686032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 dirty="0" smtClean="0">
                <a:solidFill>
                  <a:srgbClr val="000000"/>
                </a:solidFill>
                <a:latin typeface="Arial" charset="0"/>
              </a:rPr>
              <a:t> </a:t>
            </a:r>
          </a:p>
        </p:txBody>
      </p:sp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239713" y="296863"/>
            <a:ext cx="9663112" cy="798493"/>
          </a:xfrm>
        </p:spPr>
        <p:txBody>
          <a:bodyPr lIns="0" tIns="0" rIns="0" bIns="0" anchor="t">
            <a:normAutofit/>
          </a:bodyPr>
          <a:lstStyle/>
          <a:p>
            <a:pPr algn="l" eaLnBrk="1" hangingPunct="1">
              <a:lnSpc>
                <a:spcPct val="95000"/>
              </a:lnSpc>
            </a:pPr>
            <a:r>
              <a:rPr lang="en-US" sz="4300" dirty="0" err="1" smtClean="0">
                <a:solidFill>
                  <a:srgbClr val="000000"/>
                </a:solidFill>
              </a:rPr>
              <a:t>Creación</a:t>
            </a:r>
            <a:r>
              <a:rPr lang="en-US" sz="4300" dirty="0" smtClean="0">
                <a:solidFill>
                  <a:srgbClr val="000000"/>
                </a:solidFill>
              </a:rPr>
              <a:t> de </a:t>
            </a:r>
            <a:r>
              <a:rPr lang="en-US" sz="4300" dirty="0" err="1" smtClean="0">
                <a:solidFill>
                  <a:srgbClr val="000000"/>
                </a:solidFill>
              </a:rPr>
              <a:t>grupos</a:t>
            </a:r>
            <a:r>
              <a:rPr lang="en-US" sz="4300" dirty="0" smtClean="0">
                <a:solidFill>
                  <a:srgbClr val="000000"/>
                </a:solidFill>
              </a:rPr>
              <a:t> y </a:t>
            </a:r>
            <a:r>
              <a:rPr lang="en-US" sz="4300" dirty="0" err="1" smtClean="0">
                <a:solidFill>
                  <a:srgbClr val="000000"/>
                </a:solidFill>
              </a:rPr>
              <a:t>usuarios</a:t>
            </a:r>
            <a:r>
              <a:rPr lang="en-US" sz="4300" dirty="0" smtClean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9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23140" y="4452942"/>
            <a:ext cx="1319297" cy="186561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10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0396" y="2738430"/>
            <a:ext cx="1319297" cy="1864575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cxnSp>
        <p:nvCxnSpPr>
          <p:cNvPr id="11" name="10 Conector recto"/>
          <p:cNvCxnSpPr>
            <a:endCxn id="10" idx="1"/>
          </p:cNvCxnSpPr>
          <p:nvPr/>
        </p:nvCxnSpPr>
        <p:spPr>
          <a:xfrm flipV="1">
            <a:off x="4864552" y="3670718"/>
            <a:ext cx="3215844" cy="8046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>
            <a:endCxn id="9" idx="1"/>
          </p:cNvCxnSpPr>
          <p:nvPr/>
        </p:nvCxnSpPr>
        <p:spPr>
          <a:xfrm>
            <a:off x="4864552" y="4475369"/>
            <a:ext cx="2358588" cy="910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>
            <a:endCxn id="9" idx="1"/>
          </p:cNvCxnSpPr>
          <p:nvPr/>
        </p:nvCxnSpPr>
        <p:spPr>
          <a:xfrm flipV="1">
            <a:off x="4937124" y="5385751"/>
            <a:ext cx="2286016" cy="2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13 Imagen" descr="atenea-logo17blanconegrolitl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80330" y="6572652"/>
            <a:ext cx="2579670" cy="1047347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340" y="6953272"/>
            <a:ext cx="1854200" cy="5080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18" name="17 CuadroTexto"/>
          <p:cNvSpPr txBox="1"/>
          <p:nvPr/>
        </p:nvSpPr>
        <p:spPr>
          <a:xfrm>
            <a:off x="365092" y="1809736"/>
            <a:ext cx="38576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3200" dirty="0" smtClean="0">
                <a:latin typeface="+mj-lt"/>
              </a:rPr>
              <a:t>Roles de usuario: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s-ES" sz="3200" dirty="0" smtClean="0">
                <a:latin typeface="+mj-lt"/>
              </a:rPr>
              <a:t> Administrador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s-ES" sz="3200" dirty="0" smtClean="0">
                <a:latin typeface="+mj-lt"/>
              </a:rPr>
              <a:t> Manager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s-ES" sz="3200" dirty="0" smtClean="0">
                <a:latin typeface="+mj-lt"/>
              </a:rPr>
              <a:t> Autenticado</a:t>
            </a:r>
            <a:endParaRPr lang="es-ES" sz="3200" dirty="0">
              <a:latin typeface="+mj-lt"/>
            </a:endParaRP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08430" y="4024314"/>
            <a:ext cx="911181" cy="840294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79868" y="5024446"/>
            <a:ext cx="911181" cy="840294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508232" y="1452546"/>
            <a:ext cx="7143768" cy="5572164"/>
          </a:xfrm>
        </p:spPr>
        <p:txBody>
          <a:bodyPr>
            <a:normAutofit fontScale="92500" lnSpcReduction="10000"/>
          </a:bodyPr>
          <a:lstStyle/>
          <a:p>
            <a:pPr marL="457200" lvl="1" indent="-342900">
              <a:lnSpc>
                <a:spcPct val="20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Dashboard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457200" lvl="1" indent="-342900">
              <a:lnSpc>
                <a:spcPct val="20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Blog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457200" lvl="1" indent="-342900">
              <a:lnSpc>
                <a:spcPct val="20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Notebook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457200" lvl="1" indent="-342900">
              <a:lnSpc>
                <a:spcPct val="20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2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Shoutbox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457200" lvl="1" indent="-342900">
              <a:lnSpc>
                <a:spcPct val="20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Calendar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457200" lvl="1" indent="-342900">
              <a:lnSpc>
                <a:spcPct val="20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Case Tracker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lnSpc>
                <a:spcPct val="200000"/>
              </a:lnSpc>
            </a:pPr>
            <a:endParaRPr lang="es-ES" dirty="0">
              <a:latin typeface="+mj-lt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Funcionalidades</a:t>
            </a:r>
            <a:endParaRPr lang="es-E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r="85417"/>
          <a:stretch>
            <a:fillRect/>
          </a:stretch>
        </p:blipFill>
        <p:spPr bwMode="auto">
          <a:xfrm>
            <a:off x="2079604" y="2521755"/>
            <a:ext cx="1000132" cy="859617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l="13542" r="69792"/>
          <a:stretch>
            <a:fillRect/>
          </a:stretch>
        </p:blipFill>
        <p:spPr bwMode="auto">
          <a:xfrm>
            <a:off x="1936728" y="3379011"/>
            <a:ext cx="1143008" cy="859617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l="73959" r="12453"/>
          <a:stretch>
            <a:fillRect/>
          </a:stretch>
        </p:blipFill>
        <p:spPr bwMode="auto">
          <a:xfrm>
            <a:off x="2008166" y="4238628"/>
            <a:ext cx="931884" cy="859617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 l="31250" r="56250"/>
          <a:stretch>
            <a:fillRect/>
          </a:stretch>
        </p:blipFill>
        <p:spPr bwMode="auto">
          <a:xfrm>
            <a:off x="2079604" y="5095884"/>
            <a:ext cx="857256" cy="859617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 l="57291" r="26042"/>
          <a:stretch>
            <a:fillRect/>
          </a:stretch>
        </p:blipFill>
        <p:spPr bwMode="auto">
          <a:xfrm>
            <a:off x="2008166" y="1666860"/>
            <a:ext cx="1143008" cy="859617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 l="43750" r="42708"/>
          <a:stretch>
            <a:fillRect/>
          </a:stretch>
        </p:blipFill>
        <p:spPr bwMode="auto">
          <a:xfrm>
            <a:off x="2079604" y="5953140"/>
            <a:ext cx="928694" cy="859617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11" name="10 Imagen" descr="atenea-logo17blanconegrolitl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80330" y="6572652"/>
            <a:ext cx="2579670" cy="1047347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340" y="6953272"/>
            <a:ext cx="1854200" cy="5080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FireShot capture #001 - 'Home I Open Atrium' - openatrium_atenealabs_com_alph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65224" y="0"/>
            <a:ext cx="7955952" cy="7620000"/>
          </a:xfrm>
          <a:prstGeom prst="rect">
            <a:avLst/>
          </a:prstGeom>
        </p:spPr>
      </p:pic>
      <p:sp>
        <p:nvSpPr>
          <p:cNvPr id="10243" name="Rectangle 2"/>
          <p:cNvSpPr>
            <a:spLocks noGrp="1" noChangeArrowheads="1"/>
          </p:cNvSpPr>
          <p:nvPr>
            <p:ph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 smtClean="0">
                <a:solidFill>
                  <a:srgbClr val="000000"/>
                </a:solidFill>
                <a:latin typeface="Arial" charset="0"/>
              </a:rPr>
              <a:t> 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 l="57291" r="26042"/>
          <a:stretch>
            <a:fillRect/>
          </a:stretch>
        </p:blipFill>
        <p:spPr bwMode="auto">
          <a:xfrm>
            <a:off x="150778" y="166662"/>
            <a:ext cx="1143008" cy="859617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12" name="11 Rectángulo"/>
          <p:cNvSpPr/>
          <p:nvPr/>
        </p:nvSpPr>
        <p:spPr>
          <a:xfrm>
            <a:off x="0" y="6310330"/>
            <a:ext cx="10160000" cy="1309670"/>
          </a:xfrm>
          <a:prstGeom prst="rect">
            <a:avLst/>
          </a:prstGeom>
          <a:solidFill>
            <a:schemeClr val="accent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El </a:t>
            </a:r>
            <a:r>
              <a:rPr lang="es-ES" b="1" dirty="0" err="1" smtClean="0"/>
              <a:t>dashboard</a:t>
            </a:r>
            <a:r>
              <a:rPr lang="es-ES" dirty="0" smtClean="0"/>
              <a:t> permite ver de un vistazo todo lo que va ocurriendo en el proyecto. Además, es </a:t>
            </a:r>
            <a:r>
              <a:rPr lang="es-ES" dirty="0" err="1" smtClean="0"/>
              <a:t>customizable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5327650" y="1828800"/>
            <a:ext cx="4584700" cy="5486400"/>
          </a:xfrm>
        </p:spPr>
        <p:txBody>
          <a:bodyPr lIns="0" tIns="0" rIns="0" bIns="0"/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 smtClean="0">
                <a:solidFill>
                  <a:srgbClr val="000000"/>
                </a:solidFill>
                <a:latin typeface="Arial" charset="0"/>
              </a:rPr>
              <a:t> 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r="85417"/>
          <a:stretch>
            <a:fillRect/>
          </a:stretch>
        </p:blipFill>
        <p:spPr bwMode="auto">
          <a:xfrm>
            <a:off x="213285" y="166662"/>
            <a:ext cx="1080501" cy="928694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8" name="7 Imagen" descr="FireShot capture #002 - 'Blog I Open Atrium' - openatrium_atenealabs_com_alpha_blo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65225" y="0"/>
            <a:ext cx="7929618" cy="6312245"/>
          </a:xfrm>
          <a:prstGeom prst="rect">
            <a:avLst/>
          </a:prstGeom>
        </p:spPr>
      </p:pic>
      <p:sp>
        <p:nvSpPr>
          <p:cNvPr id="10" name="9 Rectángulo"/>
          <p:cNvSpPr/>
          <p:nvPr/>
        </p:nvSpPr>
        <p:spPr>
          <a:xfrm>
            <a:off x="0" y="6310330"/>
            <a:ext cx="10160000" cy="1309670"/>
          </a:xfrm>
          <a:prstGeom prst="rect">
            <a:avLst/>
          </a:prstGeom>
          <a:solidFill>
            <a:schemeClr val="accent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El </a:t>
            </a:r>
            <a:r>
              <a:rPr lang="es-ES" b="1" dirty="0" smtClean="0"/>
              <a:t>blog </a:t>
            </a:r>
            <a:r>
              <a:rPr lang="es-ES" dirty="0" smtClean="0"/>
              <a:t>permite tener más información sobre el proyecto, además de capacidad para añadir archivos, comentarios y notificaciones.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13542" r="69792"/>
          <a:stretch>
            <a:fillRect/>
          </a:stretch>
        </p:blipFill>
        <p:spPr bwMode="auto">
          <a:xfrm>
            <a:off x="0" y="95224"/>
            <a:ext cx="1329847" cy="1000132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0" y="6310330"/>
            <a:ext cx="10160000" cy="1309670"/>
          </a:xfrm>
          <a:prstGeom prst="rect">
            <a:avLst/>
          </a:prstGeom>
          <a:solidFill>
            <a:schemeClr val="accent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En </a:t>
            </a:r>
            <a:r>
              <a:rPr lang="es-ES" b="1" dirty="0" err="1" smtClean="0"/>
              <a:t>Notebook</a:t>
            </a:r>
            <a:r>
              <a:rPr lang="es-ES" dirty="0" smtClean="0"/>
              <a:t> se pueden crear las especificaciones y manuales del proyecto, crear nuevas revisiones, añadir documentos, etc.</a:t>
            </a:r>
            <a:endParaRPr lang="es-ES" dirty="0"/>
          </a:p>
        </p:txBody>
      </p:sp>
      <p:pic>
        <p:nvPicPr>
          <p:cNvPr id="12" name="11 Imagen" descr="FireShot capture #003 - 'Especificación proyecto Alpha I Open Atrium' - openatrium_atenealabs_com_alpha_node_7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65224" y="0"/>
            <a:ext cx="7957092" cy="6334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2025</TotalTime>
  <Words>1087</Words>
  <Application>Microsoft Office PowerPoint</Application>
  <PresentationFormat>Personalizado</PresentationFormat>
  <Paragraphs>216</Paragraphs>
  <Slides>19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Concurrencia</vt:lpstr>
      <vt:lpstr>Open Atrium  para la gestión de proyectos</vt:lpstr>
      <vt:lpstr>Sobre Open Atrium</vt:lpstr>
      <vt:lpstr>Intranet basada en Drupal</vt:lpstr>
      <vt:lpstr>¿Por dónde empezamos?</vt:lpstr>
      <vt:lpstr>Creación de grupos y usuarios </vt:lpstr>
      <vt:lpstr>Funcionalidades</vt:lpstr>
      <vt:lpstr>Diapositiva 7</vt:lpstr>
      <vt:lpstr>Diapositiva 8</vt:lpstr>
      <vt:lpstr>Diapositiva 9</vt:lpstr>
      <vt:lpstr>Diapositiva 10</vt:lpstr>
      <vt:lpstr>Diapositiva 11</vt:lpstr>
      <vt:lpstr>Diapositiva 12</vt:lpstr>
      <vt:lpstr>Creación de grupos y proyectos</vt:lpstr>
      <vt:lpstr>Case tracker</vt:lpstr>
      <vt:lpstr>Nuestra experiencia en Atenea tech</vt:lpstr>
      <vt:lpstr>Tipos de clientes</vt:lpstr>
      <vt:lpstr>Cómo podemos utilizarlo con un cliente</vt:lpstr>
      <vt:lpstr>Algunas cosas que mejorarían Open Atrium</vt:lpstr>
      <vt:lpstr>Diapositiva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Siddharta</cp:lastModifiedBy>
  <cp:revision>66</cp:revision>
  <dcterms:created xsi:type="dcterms:W3CDTF">2004-05-06T09:28:21Z</dcterms:created>
  <dcterms:modified xsi:type="dcterms:W3CDTF">2010-02-27T11:44:29Z</dcterms:modified>
</cp:coreProperties>
</file>